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74" r:id="rId5"/>
    <p:sldId id="275" r:id="rId6"/>
    <p:sldId id="311" r:id="rId7"/>
    <p:sldId id="277" r:id="rId8"/>
    <p:sldId id="278" r:id="rId9"/>
    <p:sldId id="298" r:id="rId10"/>
    <p:sldId id="261" r:id="rId11"/>
    <p:sldId id="260" r:id="rId12"/>
    <p:sldId id="262" r:id="rId13"/>
    <p:sldId id="265" r:id="rId14"/>
    <p:sldId id="268" r:id="rId15"/>
    <p:sldId id="266" r:id="rId16"/>
    <p:sldId id="264" r:id="rId17"/>
    <p:sldId id="300" r:id="rId18"/>
    <p:sldId id="267" r:id="rId19"/>
    <p:sldId id="302" r:id="rId20"/>
    <p:sldId id="273" r:id="rId21"/>
    <p:sldId id="263" r:id="rId22"/>
    <p:sldId id="303" r:id="rId23"/>
    <p:sldId id="304" r:id="rId24"/>
    <p:sldId id="269" r:id="rId25"/>
    <p:sldId id="305" r:id="rId26"/>
    <p:sldId id="270" r:id="rId27"/>
    <p:sldId id="271" r:id="rId28"/>
    <p:sldId id="280" r:id="rId29"/>
    <p:sldId id="281" r:id="rId30"/>
    <p:sldId id="309" r:id="rId31"/>
    <p:sldId id="282" r:id="rId32"/>
    <p:sldId id="283" r:id="rId33"/>
    <p:sldId id="286" r:id="rId34"/>
    <p:sldId id="285" r:id="rId35"/>
    <p:sldId id="288" r:id="rId36"/>
    <p:sldId id="290" r:id="rId37"/>
    <p:sldId id="292" r:id="rId38"/>
    <p:sldId id="293" r:id="rId39"/>
    <p:sldId id="294" r:id="rId40"/>
    <p:sldId id="295" r:id="rId41"/>
    <p:sldId id="297" r:id="rId42"/>
    <p:sldId id="307" r:id="rId43"/>
    <p:sldId id="308" r:id="rId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728"/>
  </p:normalViewPr>
  <p:slideViewPr>
    <p:cSldViewPr snapToGrid="0" snapToObjects="1">
      <p:cViewPr>
        <p:scale>
          <a:sx n="75" d="100"/>
          <a:sy n="75" d="100"/>
        </p:scale>
        <p:origin x="648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A45863-A987-1B4A-9725-3E0D7CCC6562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8AFE22-DF1C-C045-9EC6-DE99930E15D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470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8AFE22-DF1C-C045-9EC6-DE99930E15D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7459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8808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6326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3464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959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4695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173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114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5512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3688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8614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353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91607-2A2F-B14B-8948-517A6CA1F73E}" type="datetimeFigureOut">
              <a:rPr kumimoji="1" lang="zh-CN" altLang="en-US" smtClean="0"/>
              <a:t>2023/9/27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38BDC-ED2A-2846-B25C-CCE7C6261D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350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7" Type="http://schemas.openxmlformats.org/officeDocument/2006/relationships/image" Target="../media/image25.emf"/><Relationship Id="rId1" Type="http://schemas.openxmlformats.org/officeDocument/2006/relationships/tags" Target="../tags/tag3.xml"/><Relationship Id="rId2" Type="http://schemas.openxmlformats.org/officeDocument/2006/relationships/tags" Target="../tags/tag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6" Type="http://schemas.openxmlformats.org/officeDocument/2006/relationships/image" Target="../media/image27.emf"/><Relationship Id="rId7" Type="http://schemas.openxmlformats.org/officeDocument/2006/relationships/image" Target="../media/image28.emf"/><Relationship Id="rId1" Type="http://schemas.openxmlformats.org/officeDocument/2006/relationships/tags" Target="../tags/tag6.xml"/><Relationship Id="rId2" Type="http://schemas.openxmlformats.org/officeDocument/2006/relationships/tags" Target="../tags/tag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4" Type="http://schemas.openxmlformats.org/officeDocument/2006/relationships/tags" Target="../tags/tag12.xml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7" Type="http://schemas.openxmlformats.org/officeDocument/2006/relationships/image" Target="../media/image30.emf"/><Relationship Id="rId8" Type="http://schemas.openxmlformats.org/officeDocument/2006/relationships/image" Target="../media/image31.emf"/><Relationship Id="rId9" Type="http://schemas.openxmlformats.org/officeDocument/2006/relationships/image" Target="../media/image32.emf"/><Relationship Id="rId1" Type="http://schemas.openxmlformats.org/officeDocument/2006/relationships/tags" Target="../tags/tag9.xml"/><Relationship Id="rId2" Type="http://schemas.openxmlformats.org/officeDocument/2006/relationships/tags" Target="../tags/tag1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1" Type="http://schemas.openxmlformats.org/officeDocument/2006/relationships/tags" Target="../tags/tag13.xml"/><Relationship Id="rId2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1" Type="http://schemas.openxmlformats.org/officeDocument/2006/relationships/tags" Target="../tags/tag15.xml"/><Relationship Id="rId2" Type="http://schemas.openxmlformats.org/officeDocument/2006/relationships/tags" Target="../tags/tag1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Recitation3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李磊</a:t>
            </a:r>
            <a:endParaRPr kumimoji="1" lang="en-US" altLang="zh-CN" dirty="0" smtClean="0"/>
          </a:p>
          <a:p>
            <a:r>
              <a:rPr kumimoji="1" lang="en-US" altLang="zh-CN" dirty="0" smtClean="0"/>
              <a:t>2023/9/27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757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Registers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Used for copying, generating, 1, 2, 4, 8bytes values.</a:t>
            </a:r>
          </a:p>
          <a:p>
            <a:endParaRPr kumimoji="1" lang="en-US" altLang="zh-CN" dirty="0"/>
          </a:p>
          <a:p>
            <a:r>
              <a:rPr kumimoji="1" lang="en-US" altLang="zh-CN" dirty="0" err="1" smtClean="0"/>
              <a:t>Rememeber</a:t>
            </a:r>
            <a:r>
              <a:rPr kumimoji="1" lang="en-US" altLang="zh-CN" dirty="0" smtClean="0"/>
              <a:t> that instructions that </a:t>
            </a:r>
            <a:r>
              <a:rPr kumimoji="1" lang="en-US" altLang="zh-CN" dirty="0"/>
              <a:t>generate </a:t>
            </a:r>
            <a:r>
              <a:rPr kumimoji="1" lang="en-US" altLang="zh-CN" dirty="0" smtClean="0"/>
              <a:t>4-byte </a:t>
            </a:r>
            <a:r>
              <a:rPr kumimoji="1" lang="en-US" altLang="zh-CN" dirty="0"/>
              <a:t>quantities set the upper 4 bytes of the register to </a:t>
            </a:r>
            <a:r>
              <a:rPr kumimoji="1" lang="en-US" altLang="zh-CN" dirty="0" smtClean="0"/>
              <a:t>zero.</a:t>
            </a:r>
          </a:p>
          <a:p>
            <a:pPr lvl="1"/>
            <a:r>
              <a:rPr kumimoji="1" lang="en-US" altLang="zh-CN" dirty="0" smtClean="0"/>
              <a:t> Why? Backward compatibility!</a:t>
            </a:r>
          </a:p>
          <a:p>
            <a:endParaRPr kumimoji="1" lang="en-US" altLang="zh-CN" dirty="0"/>
          </a:p>
          <a:p>
            <a:r>
              <a:rPr kumimoji="1" lang="en-US" altLang="zh-CN" dirty="0" smtClean="0"/>
              <a:t>Get familiar with the name of the 16 registers.</a:t>
            </a:r>
          </a:p>
          <a:p>
            <a:pPr lvl="1"/>
            <a:r>
              <a:rPr kumimoji="1" lang="en-US" altLang="zh-CN" dirty="0" smtClean="0"/>
              <a:t>For now, just remember that </a:t>
            </a:r>
            <a:r>
              <a:rPr kumimoji="1" lang="en-US" altLang="zh-CN" dirty="0" err="1" smtClean="0"/>
              <a:t>rsp</a:t>
            </a:r>
            <a:r>
              <a:rPr kumimoji="1" lang="en-US" altLang="zh-CN" dirty="0" smtClean="0"/>
              <a:t> is the stack pointer.</a:t>
            </a:r>
          </a:p>
          <a:p>
            <a:pPr lvl="1"/>
            <a:r>
              <a:rPr kumimoji="1" lang="en-US" altLang="zh-CN" dirty="0"/>
              <a:t>r</a:t>
            </a:r>
            <a:r>
              <a:rPr kumimoji="1" lang="en-US" altLang="zh-CN" dirty="0" smtClean="0"/>
              <a:t>ip is not one of the 16 general-purpose registers.</a:t>
            </a:r>
          </a:p>
        </p:txBody>
      </p:sp>
    </p:spTree>
    <p:extLst>
      <p:ext uri="{BB962C8B-B14F-4D97-AF65-F5344CB8AC3E}">
        <p14:creationId xmlns:p14="http://schemas.microsoft.com/office/powerpoint/2010/main" val="1966397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 Formats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550" y="1986116"/>
            <a:ext cx="82169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90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Operand Specifiers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650" y="1829594"/>
            <a:ext cx="7378700" cy="4343400"/>
          </a:xfrm>
        </p:spPr>
      </p:pic>
    </p:spTree>
    <p:extLst>
      <p:ext uri="{BB962C8B-B14F-4D97-AF65-F5344CB8AC3E}">
        <p14:creationId xmlns:p14="http://schemas.microsoft.com/office/powerpoint/2010/main" val="64991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Data movement instructions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30594"/>
            <a:ext cx="4394200" cy="22733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243484" y="1643914"/>
            <a:ext cx="482763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When </a:t>
            </a:r>
            <a:r>
              <a:rPr lang="en-US" altLang="zh-CN" sz="2400" dirty="0" err="1" smtClean="0">
                <a:latin typeface="Arial" charset="0"/>
                <a:ea typeface="Arial" charset="0"/>
                <a:cs typeface="Arial" charset="0"/>
              </a:rPr>
              <a:t>movl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sz="2400" dirty="0">
                <a:latin typeface="Arial" charset="0"/>
                <a:ea typeface="Arial" charset="0"/>
                <a:cs typeface="Arial" charset="0"/>
              </a:rPr>
              <a:t>has a register as the destination, it will also set the high-order 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4 bytes </a:t>
            </a:r>
            <a:r>
              <a:rPr lang="en-US" altLang="zh-CN" sz="2400" dirty="0">
                <a:latin typeface="Arial" charset="0"/>
                <a:ea typeface="Arial" charset="0"/>
                <a:cs typeface="Arial" charset="0"/>
              </a:rPr>
              <a:t>of the register to 0.</a:t>
            </a:r>
            <a:endParaRPr lang="zh-CN" alt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243484" y="4317473"/>
            <a:ext cx="48571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Arial" charset="0"/>
                <a:ea typeface="Arial" charset="0"/>
                <a:cs typeface="Arial" charset="0"/>
              </a:rPr>
              <a:t>Copying a value 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from one </a:t>
            </a:r>
            <a:r>
              <a:rPr lang="en-US" altLang="zh-CN" sz="2400" dirty="0">
                <a:latin typeface="Arial" charset="0"/>
                <a:ea typeface="Arial" charset="0"/>
                <a:cs typeface="Arial" charset="0"/>
              </a:rPr>
              <a:t>memory location to 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another requires </a:t>
            </a:r>
            <a:r>
              <a:rPr lang="en-US" altLang="zh-CN" sz="2400" dirty="0">
                <a:latin typeface="Arial" charset="0"/>
                <a:ea typeface="Arial" charset="0"/>
                <a:cs typeface="Arial" charset="0"/>
              </a:rPr>
              <a:t>two 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instructions.</a:t>
            </a:r>
            <a:endParaRPr lang="zh-CN" alt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32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 movement instructions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42453" y="3920500"/>
            <a:ext cx="114152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For x within [0x80000000, 0xffffffff] and [0x100000000, 0xffffffff7fffffff] -&gt; </a:t>
            </a:r>
            <a:r>
              <a:rPr lang="en-US" altLang="zh-CN" sz="2400" dirty="0" err="1" smtClean="0">
                <a:latin typeface="Arial" charset="0"/>
                <a:ea typeface="Arial" charset="0"/>
                <a:cs typeface="Arial" charset="0"/>
              </a:rPr>
              <a:t>movabsq</a:t>
            </a:r>
            <a:endParaRPr lang="zh-CN" alt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838200" y="1894594"/>
            <a:ext cx="10515600" cy="1822000"/>
          </a:xfrm>
        </p:spPr>
        <p:txBody>
          <a:bodyPr/>
          <a:lstStyle/>
          <a:p>
            <a:r>
              <a:rPr kumimoji="1" lang="en-US" altLang="zh-CN" dirty="0" smtClean="0"/>
              <a:t>What is the difference between </a:t>
            </a:r>
            <a:r>
              <a:rPr kumimoji="1" lang="en-US" altLang="zh-CN" dirty="0" err="1" smtClean="0"/>
              <a:t>movq</a:t>
            </a:r>
            <a:r>
              <a:rPr kumimoji="1" lang="en-US" altLang="zh-CN" dirty="0" smtClean="0"/>
              <a:t> &amp; </a:t>
            </a:r>
            <a:r>
              <a:rPr kumimoji="1" lang="en-US" altLang="zh-CN" dirty="0" err="1" smtClean="0"/>
              <a:t>movabsq</a:t>
            </a:r>
            <a:r>
              <a:rPr kumimoji="1" lang="en-US" altLang="zh-CN" dirty="0" smtClean="0"/>
              <a:t>?</a:t>
            </a:r>
          </a:p>
          <a:p>
            <a:pPr lvl="1"/>
            <a:r>
              <a:rPr kumimoji="1" lang="en-US" altLang="zh-CN" dirty="0" err="1"/>
              <a:t>m</a:t>
            </a:r>
            <a:r>
              <a:rPr kumimoji="1" lang="en-US" altLang="zh-CN" dirty="0" err="1" smtClean="0"/>
              <a:t>ovabsq</a:t>
            </a:r>
            <a:r>
              <a:rPr kumimoji="1" lang="en-US" altLang="zh-CN" dirty="0" smtClean="0"/>
              <a:t> </a:t>
            </a:r>
            <a:r>
              <a:rPr kumimoji="1" lang="en-US" altLang="zh-CN" dirty="0" smtClean="0"/>
              <a:t>can have a 64-bit immediate value as its source operand</a:t>
            </a:r>
          </a:p>
          <a:p>
            <a:pPr lvl="1"/>
            <a:r>
              <a:rPr kumimoji="1" lang="en-US" altLang="zh-CN" dirty="0" smtClean="0"/>
              <a:t>While </a:t>
            </a:r>
            <a:r>
              <a:rPr kumimoji="1" lang="en-US" altLang="zh-CN" dirty="0" err="1" smtClean="0"/>
              <a:t>movq</a:t>
            </a:r>
            <a:r>
              <a:rPr kumimoji="1" lang="en-US" altLang="zh-CN" dirty="0" smtClean="0"/>
              <a:t> can only have a 32-bit immediate value as its source operand and sign extend it.</a:t>
            </a:r>
          </a:p>
          <a:p>
            <a:pPr lvl="1"/>
            <a:endParaRPr kumimoji="1"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442453" y="4586071"/>
            <a:ext cx="114152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For other numbers, both instructions are okay!</a:t>
            </a:r>
            <a:endParaRPr lang="zh-CN" alt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064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8814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Data movement instructions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98982"/>
            <a:ext cx="5981700" cy="2438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23" y="3737382"/>
            <a:ext cx="6858000" cy="3022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745840" y="1890812"/>
            <a:ext cx="4301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Zero extend and sign extend. </a:t>
            </a:r>
            <a:endParaRPr kumimoji="1" lang="zh-CN" alt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07760" y="2910361"/>
            <a:ext cx="3497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There is no </a:t>
            </a:r>
            <a:r>
              <a:rPr kumimoji="1" lang="en-US" altLang="zh-CN" sz="2400" dirty="0" err="1" smtClean="0">
                <a:latin typeface="Arial" charset="0"/>
                <a:ea typeface="Arial" charset="0"/>
                <a:cs typeface="Arial" charset="0"/>
              </a:rPr>
              <a:t>movzlq</a:t>
            </a: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, because it is the same as </a:t>
            </a:r>
            <a:r>
              <a:rPr kumimoji="1" lang="en-US" altLang="zh-CN" sz="2400" dirty="0" err="1" smtClean="0">
                <a:latin typeface="Arial" charset="0"/>
                <a:ea typeface="Arial" charset="0"/>
                <a:cs typeface="Arial" charset="0"/>
              </a:rPr>
              <a:t>movl</a:t>
            </a: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. </a:t>
            </a:r>
            <a:endParaRPr kumimoji="1" lang="zh-CN" alt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745840" y="4668574"/>
            <a:ext cx="410400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 err="1"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altLang="zh-CN" sz="2400" dirty="0" err="1" smtClean="0">
                <a:latin typeface="Arial" charset="0"/>
                <a:ea typeface="Arial" charset="0"/>
                <a:cs typeface="Arial" charset="0"/>
              </a:rPr>
              <a:t>ltq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 is same as </a:t>
            </a:r>
          </a:p>
          <a:p>
            <a:pPr algn="ctr"/>
            <a:r>
              <a:rPr lang="en-US" altLang="zh-CN" sz="2400" dirty="0" err="1" smtClean="0">
                <a:latin typeface="Arial" charset="0"/>
                <a:ea typeface="Arial" charset="0"/>
                <a:cs typeface="Arial" charset="0"/>
              </a:rPr>
              <a:t>movslq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sz="2400" dirty="0">
                <a:latin typeface="Arial" charset="0"/>
                <a:ea typeface="Arial" charset="0"/>
                <a:cs typeface="Arial" charset="0"/>
              </a:rPr>
              <a:t>%</a:t>
            </a:r>
            <a:r>
              <a:rPr lang="en-US" altLang="zh-CN" sz="2400" dirty="0" err="1">
                <a:latin typeface="Arial" charset="0"/>
                <a:ea typeface="Arial" charset="0"/>
                <a:cs typeface="Arial" charset="0"/>
              </a:rPr>
              <a:t>eax</a:t>
            </a:r>
            <a:r>
              <a:rPr lang="en-US" altLang="zh-CN" sz="2400" dirty="0">
                <a:latin typeface="Arial" charset="0"/>
                <a:ea typeface="Arial" charset="0"/>
                <a:cs typeface="Arial" charset="0"/>
              </a:rPr>
              <a:t>,%</a:t>
            </a:r>
            <a:r>
              <a:rPr lang="en-US" altLang="zh-CN" sz="2400" dirty="0" err="1" smtClean="0">
                <a:latin typeface="Arial" charset="0"/>
                <a:ea typeface="Arial" charset="0"/>
                <a:cs typeface="Arial" charset="0"/>
              </a:rPr>
              <a:t>rax</a:t>
            </a:r>
            <a:endParaRPr lang="en-US" altLang="zh-CN" sz="2400" dirty="0" smtClean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For more compact encoding!</a:t>
            </a:r>
            <a:endParaRPr lang="en-US" altLang="zh-CN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78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838200" y="1439966"/>
            <a:ext cx="808703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下面不是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X86-64</a:t>
            </a:r>
            <a:r>
              <a:rPr lang="zh-CN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正确的寻址方式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的指令是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____. </a:t>
            </a:r>
            <a:endParaRPr lang="zh-CN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A.movl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$34,(%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eax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endParaRPr lang="zh-CN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B.movl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(%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eax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),%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eax</a:t>
            </a:r>
            <a:endParaRPr lang="zh-CN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C.movl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$23,10(%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edx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, 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eax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endParaRPr lang="zh-CN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D.movl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(%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eax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),8(%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ebx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4502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838200" y="1439966"/>
            <a:ext cx="808703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下面不是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X86-64</a:t>
            </a:r>
            <a:r>
              <a:rPr lang="zh-CN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正确的寻址方式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的指令是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____. D</a:t>
            </a:r>
            <a:endParaRPr lang="zh-CN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A.movl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$34,(%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eax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endParaRPr lang="zh-CN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B.movl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(%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eax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),%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eax</a:t>
            </a:r>
            <a:endParaRPr lang="zh-CN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C.movl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$23,10(%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edx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, 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eax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endParaRPr lang="zh-CN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D.movl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	(%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eax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),8(%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ebx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736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 movement instructions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38200" y="1540584"/>
            <a:ext cx="107392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假设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rax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rbx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的初始值都是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0.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请据汇编代码将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???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填写完整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</a:p>
          <a:p>
            <a:pPr marL="0" lvl="1"/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(1)________.	(2)________.	(3)________.	(4)________.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CBEACFA6-5760-437F-AEE0-AC82D05C8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006" y="2556431"/>
            <a:ext cx="7159988" cy="365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73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 movement instructions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38200" y="1540584"/>
            <a:ext cx="107392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假设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rax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%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rbx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的初始值都是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0.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请据汇编代码将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???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填写完整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</a:p>
          <a:p>
            <a:pPr marL="0" lvl="1"/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(1</a:t>
            </a:r>
            <a:r>
              <a:rPr lang="en-US" altLang="zh-CN" sz="1600" dirty="0" smtClean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is-I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is-IS" altLang="zh-CN" sz="1600" u="sng" dirty="0" smtClean="0">
                <a:latin typeface="宋体" panose="02010600030101010101" pitchFamily="2" charset="-122"/>
                <a:ea typeface="宋体" panose="02010600030101010101" pitchFamily="2" charset="-122"/>
              </a:rPr>
              <a:t>0x000000000000CDEF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1600" dirty="0" smtClean="0">
                <a:latin typeface="宋体" panose="02010600030101010101" pitchFamily="2" charset="-122"/>
                <a:ea typeface="宋体" panose="02010600030101010101" pitchFamily="2" charset="-122"/>
              </a:rPr>
              <a:t>		(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en-US" altLang="zh-CN" sz="1600" dirty="0" smtClean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en-US" altLang="zh-CN" sz="1600" u="sng" dirty="0">
                <a:latin typeface="宋体" panose="02010600030101010101" pitchFamily="2" charset="-122"/>
                <a:ea typeface="宋体" panose="02010600030101010101" pitchFamily="2" charset="-122"/>
              </a:rPr>
              <a:t> 0xFFFFFFFFFFFFCDEF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</a:p>
          <a:p>
            <a:pPr marL="0" lvl="1"/>
            <a:r>
              <a:rPr lang="en-US" altLang="zh-CN" sz="1600" dirty="0" smtClean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en-US" altLang="zh-CN" sz="1600" dirty="0" smtClean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600" u="sng" dirty="0">
                <a:latin typeface="宋体" panose="02010600030101010101" pitchFamily="2" charset="-122"/>
                <a:ea typeface="宋体" panose="02010600030101010101" pitchFamily="2" charset="-122"/>
              </a:rPr>
              <a:t>0x00000000FFFFCDEF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 	</a:t>
            </a:r>
            <a:r>
              <a:rPr lang="en-US" altLang="zh-CN" sz="1600" dirty="0" smtClean="0">
                <a:latin typeface="宋体" panose="02010600030101010101" pitchFamily="2" charset="-122"/>
                <a:ea typeface="宋体" panose="02010600030101010101" pitchFamily="2" charset="-122"/>
              </a:rPr>
              <a:t>		(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en-US" altLang="zh-CN" sz="1600" dirty="0" smtClean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en-US" altLang="zh-CN" sz="1600" u="sng" dirty="0">
                <a:latin typeface="宋体" panose="02010600030101010101" pitchFamily="2" charset="-122"/>
                <a:ea typeface="宋体" panose="02010600030101010101" pitchFamily="2" charset="-122"/>
              </a:rPr>
              <a:t> 0xFFFFFFFF89ABCDEF</a:t>
            </a:r>
          </a:p>
          <a:p>
            <a:pPr marL="0" lvl="1"/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CBEACFA6-5760-437F-AEE0-AC82D05C8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006" y="2584140"/>
            <a:ext cx="7159988" cy="365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9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Announcements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下周放假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没有大班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小班课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err="1" smtClean="0"/>
              <a:t>b</a:t>
            </a:r>
            <a:r>
              <a:rPr kumimoji="1" lang="en-US" altLang="zh-CN" dirty="0" err="1" smtClean="0"/>
              <a:t>omblab</a:t>
            </a:r>
            <a:r>
              <a:rPr kumimoji="1" lang="zh-CN" altLang="en-US" dirty="0" smtClean="0"/>
              <a:t>应该快发布了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本周五</a:t>
            </a:r>
            <a:r>
              <a:rPr kumimoji="1" lang="en-US" altLang="zh-CN" dirty="0" smtClean="0"/>
              <a:t>),</a:t>
            </a:r>
            <a:r>
              <a:rPr kumimoji="1" lang="zh-CN" altLang="en-US" dirty="0" smtClean="0"/>
              <a:t> 应该也是</a:t>
            </a:r>
            <a:r>
              <a:rPr kumimoji="1" lang="en-US" altLang="zh-CN" dirty="0" smtClean="0"/>
              <a:t>12</a:t>
            </a:r>
            <a:r>
              <a:rPr kumimoji="1" lang="zh-CN" altLang="en-US" dirty="0" smtClean="0"/>
              <a:t>天</a:t>
            </a:r>
            <a:r>
              <a:rPr kumimoji="1" lang="en-US" altLang="zh-CN" dirty="0" smtClean="0"/>
              <a:t>due,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14</a:t>
            </a:r>
            <a:r>
              <a:rPr kumimoji="1" lang="zh-CN" altLang="en-US" dirty="0" smtClean="0"/>
              <a:t>天</a:t>
            </a:r>
            <a:r>
              <a:rPr kumimoji="1" lang="en-US" altLang="zh-CN" dirty="0" err="1" smtClean="0"/>
              <a:t>ddl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err="1" smtClean="0"/>
              <a:t>d</a:t>
            </a:r>
            <a:r>
              <a:rPr kumimoji="1" lang="en-US" altLang="zh-CN" dirty="0" err="1" smtClean="0"/>
              <a:t>atalab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10/4due,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10/6ddl,</a:t>
            </a:r>
            <a:r>
              <a:rPr kumimoji="1" lang="zh-CN" altLang="en-US" dirty="0" smtClean="0"/>
              <a:t> 请大家合理安排时间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smtClean="0"/>
              <a:t>https://godbolt.org</a:t>
            </a:r>
            <a:r>
              <a:rPr kumimoji="1" lang="zh-CN" altLang="en-US" dirty="0" smtClean="0"/>
              <a:t> 在学汇编的时候挺好用的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19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Pushing and Popping Stack Data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144" y="1437558"/>
            <a:ext cx="6755656" cy="422378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437558"/>
            <a:ext cx="4372897" cy="162187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38200" y="3944888"/>
            <a:ext cx="3759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Remember that stack grows upside down.</a:t>
            </a:r>
            <a:endParaRPr kumimoji="1" lang="zh-CN" alt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918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Arithmetic and Logical Operations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67819"/>
            <a:ext cx="6148848" cy="5187430"/>
          </a:xfrm>
          <a:prstGeom prst="rect">
            <a:avLst/>
          </a:prstGeom>
        </p:spPr>
      </p:pic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6858000" y="1825625"/>
            <a:ext cx="4984955" cy="4471936"/>
          </a:xfrm>
        </p:spPr>
        <p:txBody>
          <a:bodyPr/>
          <a:lstStyle/>
          <a:p>
            <a:r>
              <a:rPr kumimoji="1" lang="en-US" altLang="zh-CN" dirty="0" smtClean="0"/>
              <a:t>Something you should notice</a:t>
            </a:r>
          </a:p>
          <a:p>
            <a:pPr lvl="1"/>
            <a:r>
              <a:rPr kumimoji="1" lang="en-US" altLang="zh-CN" dirty="0"/>
              <a:t>The source is before the destination. </a:t>
            </a:r>
            <a:endParaRPr kumimoji="1" lang="en-US" altLang="zh-CN" dirty="0" smtClean="0"/>
          </a:p>
          <a:p>
            <a:pPr lvl="1"/>
            <a:endParaRPr kumimoji="1" lang="en-US" altLang="zh-CN" dirty="0"/>
          </a:p>
          <a:p>
            <a:pPr lvl="1"/>
            <a:r>
              <a:rPr kumimoji="1" lang="en-US" altLang="zh-CN" dirty="0" err="1" smtClean="0"/>
              <a:t>Leaq</a:t>
            </a:r>
            <a:r>
              <a:rPr kumimoji="1" lang="en-US" altLang="zh-CN" dirty="0" smtClean="0"/>
              <a:t> is often used as arithmetic operations.</a:t>
            </a:r>
          </a:p>
          <a:p>
            <a:pPr lvl="1"/>
            <a:endParaRPr kumimoji="1" lang="en-US" altLang="zh-CN" dirty="0"/>
          </a:p>
          <a:p>
            <a:pPr lvl="1"/>
            <a:r>
              <a:rPr kumimoji="1" lang="en-US" altLang="zh-CN" dirty="0" smtClean="0"/>
              <a:t>Shift operations can specify the shift amount as an immediate value or with register %cl</a:t>
            </a:r>
          </a:p>
          <a:p>
            <a:pPr lvl="1"/>
            <a:endParaRPr kumimoji="1" lang="zh-CN" altLang="en-US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576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838200" y="1690688"/>
                <a:ext cx="10515600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zh-CN" altLang="zh-CN" sz="2400" dirty="0" smtClean="0"/>
                  <a:t>关于</a:t>
                </a:r>
                <a:r>
                  <a:rPr lang="zh-CN" altLang="zh-CN" sz="2400" dirty="0"/>
                  <a:t>汇编指令的说法，正确的是</a:t>
                </a:r>
                <a:r>
                  <a:rPr lang="en-US" altLang="zh-CN" sz="2400" dirty="0" smtClean="0"/>
                  <a:t>____. </a:t>
                </a:r>
                <a:endParaRPr lang="zh-CN" altLang="zh-CN" sz="2400" dirty="0"/>
              </a:p>
              <a:p>
                <a:pPr lvl="0"/>
                <a:r>
                  <a:rPr lang="en-US" altLang="zh-CN" dirty="0"/>
                  <a:t>A.</a:t>
                </a:r>
                <a:r>
                  <a:rPr lang="zh-CN" altLang="zh-CN" dirty="0"/>
                  <a:t>算术操作如</a:t>
                </a:r>
                <a:r>
                  <a:rPr lang="en-US" altLang="zh-CN" dirty="0" err="1"/>
                  <a:t>addq</a:t>
                </a:r>
                <a:r>
                  <a:rPr lang="en-US" altLang="zh-CN" dirty="0"/>
                  <a:t>, </a:t>
                </a:r>
                <a:r>
                  <a:rPr lang="en-US" altLang="zh-CN" dirty="0" err="1"/>
                  <a:t>subq</a:t>
                </a:r>
                <a:r>
                  <a:rPr lang="en-US" altLang="zh-CN" dirty="0"/>
                  <a:t>, </a:t>
                </a:r>
                <a:r>
                  <a:rPr lang="en-US" altLang="zh-CN" dirty="0" err="1"/>
                  <a:t>imulq</a:t>
                </a:r>
                <a:r>
                  <a:rPr lang="zh-CN" altLang="zh-CN" dirty="0"/>
                  <a:t>等都是二元操作，必须有两个操作数</a:t>
                </a:r>
              </a:p>
              <a:p>
                <a:pPr lvl="0"/>
                <a:r>
                  <a:rPr lang="en-US" altLang="zh-CN" dirty="0"/>
                  <a:t>B.</a:t>
                </a:r>
                <a:r>
                  <a:rPr lang="zh-CN" altLang="zh-CN" dirty="0"/>
                  <a:t>指令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𝑆𝐻𝐿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zh-CN" dirty="0"/>
                  <a:t>的效果相当于</a:t>
                </a:r>
                <a14:m>
                  <m:oMath xmlns:m="http://schemas.openxmlformats.org/officeDocument/2006/math">
                    <m:r>
                      <a:rPr lang="zh-CN" altLang="zh-CN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←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≪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zh-CN" dirty="0"/>
                  <a:t>，指令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𝑆𝐻𝐿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zh-CN" dirty="0"/>
                  <a:t>是非法的</a:t>
                </a:r>
              </a:p>
              <a:p>
                <a:pPr lvl="0"/>
                <a:r>
                  <a:rPr lang="en-US" altLang="zh-CN" dirty="0"/>
                  <a:t>C.</a:t>
                </a:r>
                <a:r>
                  <a:rPr lang="zh-CN" altLang="zh-CN" dirty="0"/>
                  <a:t>移位操作的移位量可以是立即数，也可以放在单字节寄存器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%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𝑏𝑙</m:t>
                    </m:r>
                  </m:oMath>
                </a14:m>
                <a:r>
                  <a:rPr lang="zh-CN" altLang="zh-CN" dirty="0"/>
                  <a:t>或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%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𝑐𝑙</m:t>
                    </m:r>
                  </m:oMath>
                </a14:m>
                <a:r>
                  <a:rPr lang="zh-CN" altLang="zh-CN" dirty="0"/>
                  <a:t>中，但是不能从内存中读取</a:t>
                </a:r>
              </a:p>
              <a:p>
                <a:pPr lvl="0"/>
                <a:r>
                  <a:rPr lang="en-US" altLang="zh-CN" dirty="0"/>
                  <a:t>D.</a:t>
                </a:r>
                <a:r>
                  <a:rPr lang="zh-CN" altLang="zh-CN" dirty="0"/>
                  <a:t>当强制类型转换既涉及大小变化又涉及</a:t>
                </a:r>
                <a:r>
                  <a:rPr lang="en-US" altLang="zh-CN" dirty="0"/>
                  <a:t>C</a:t>
                </a:r>
                <a:r>
                  <a:rPr lang="zh-CN" altLang="zh-CN" dirty="0"/>
                  <a:t>语言中符号变化时，应该先改变大小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0688"/>
                <a:ext cx="10515600" cy="1569660"/>
              </a:xfrm>
              <a:prstGeom prst="rect">
                <a:avLst/>
              </a:prstGeom>
              <a:blipFill rotWithShape="0">
                <a:blip r:embed="rId2"/>
                <a:stretch>
                  <a:fillRect l="-928" t="-2713" b="-503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595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838200" y="1690688"/>
                <a:ext cx="10515600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zh-CN" altLang="zh-CN" sz="2400" dirty="0" smtClean="0"/>
                  <a:t>关于</a:t>
                </a:r>
                <a:r>
                  <a:rPr lang="zh-CN" altLang="zh-CN" sz="2400" dirty="0"/>
                  <a:t>汇编指令的说法，正确的是</a:t>
                </a:r>
                <a:r>
                  <a:rPr lang="en-US" altLang="zh-CN" sz="2400" dirty="0" smtClean="0"/>
                  <a:t>____. D</a:t>
                </a:r>
                <a:endParaRPr lang="zh-CN" altLang="zh-CN" sz="2400" dirty="0"/>
              </a:p>
              <a:p>
                <a:pPr lvl="0"/>
                <a:r>
                  <a:rPr lang="en-US" altLang="zh-CN" dirty="0"/>
                  <a:t>A.</a:t>
                </a:r>
                <a:r>
                  <a:rPr lang="zh-CN" altLang="zh-CN" dirty="0"/>
                  <a:t>算术操作如</a:t>
                </a:r>
                <a:r>
                  <a:rPr lang="en-US" altLang="zh-CN" dirty="0" err="1"/>
                  <a:t>addq</a:t>
                </a:r>
                <a:r>
                  <a:rPr lang="en-US" altLang="zh-CN" dirty="0"/>
                  <a:t>, </a:t>
                </a:r>
                <a:r>
                  <a:rPr lang="en-US" altLang="zh-CN" dirty="0" err="1"/>
                  <a:t>subq</a:t>
                </a:r>
                <a:r>
                  <a:rPr lang="en-US" altLang="zh-CN" dirty="0"/>
                  <a:t>, </a:t>
                </a:r>
                <a:r>
                  <a:rPr lang="en-US" altLang="zh-CN" dirty="0" err="1"/>
                  <a:t>imulq</a:t>
                </a:r>
                <a:r>
                  <a:rPr lang="zh-CN" altLang="zh-CN" dirty="0"/>
                  <a:t>等都是二元操作，必须有两个操作数</a:t>
                </a:r>
              </a:p>
              <a:p>
                <a:pPr lvl="0"/>
                <a:r>
                  <a:rPr lang="en-US" altLang="zh-CN" dirty="0"/>
                  <a:t>B.</a:t>
                </a:r>
                <a:r>
                  <a:rPr lang="zh-CN" altLang="zh-CN" dirty="0"/>
                  <a:t>指令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𝑆𝐻𝐿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zh-CN" dirty="0"/>
                  <a:t>的效果相当于</a:t>
                </a:r>
                <a14:m>
                  <m:oMath xmlns:m="http://schemas.openxmlformats.org/officeDocument/2006/math">
                    <m:r>
                      <a:rPr lang="zh-CN" altLang="zh-CN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←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≪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zh-CN" dirty="0"/>
                  <a:t>，指令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𝑆𝐻𝐿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zh-CN" dirty="0"/>
                  <a:t>是非法的</a:t>
                </a:r>
              </a:p>
              <a:p>
                <a:pPr lvl="0"/>
                <a:r>
                  <a:rPr lang="en-US" altLang="zh-CN" dirty="0"/>
                  <a:t>C.</a:t>
                </a:r>
                <a:r>
                  <a:rPr lang="zh-CN" altLang="zh-CN" dirty="0"/>
                  <a:t>移位操作的移位量可以是立即数，也可以放在单字节寄存器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%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𝑏𝑙</m:t>
                    </m:r>
                  </m:oMath>
                </a14:m>
                <a:r>
                  <a:rPr lang="zh-CN" altLang="zh-CN" dirty="0"/>
                  <a:t>或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%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𝑐𝑙</m:t>
                    </m:r>
                  </m:oMath>
                </a14:m>
                <a:r>
                  <a:rPr lang="zh-CN" altLang="zh-CN" dirty="0"/>
                  <a:t>中，但是不能从内存中读取</a:t>
                </a:r>
              </a:p>
              <a:p>
                <a:pPr lvl="0"/>
                <a:r>
                  <a:rPr lang="en-US" altLang="zh-CN" dirty="0"/>
                  <a:t>D.</a:t>
                </a:r>
                <a:r>
                  <a:rPr lang="zh-CN" altLang="zh-CN" dirty="0"/>
                  <a:t>当强制类型转换既涉及大小变化又涉及</a:t>
                </a:r>
                <a:r>
                  <a:rPr lang="en-US" altLang="zh-CN" dirty="0"/>
                  <a:t>C</a:t>
                </a:r>
                <a:r>
                  <a:rPr lang="zh-CN" altLang="zh-CN" dirty="0"/>
                  <a:t>语言中符号变化时，应该先改变大小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0688"/>
                <a:ext cx="10515600" cy="1569660"/>
              </a:xfrm>
              <a:prstGeom prst="rect">
                <a:avLst/>
              </a:prstGeom>
              <a:blipFill rotWithShape="0">
                <a:blip r:embed="rId2"/>
                <a:stretch>
                  <a:fillRect l="-928" t="-2713" b="-503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521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98" y="1302310"/>
            <a:ext cx="1054160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将下列汇编代码翻译成</a:t>
            </a:r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C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代码</a:t>
            </a:r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横线处应该</a:t>
            </a:r>
            <a:r>
              <a:rPr lang="zh-CN" altLang="en-US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填写</a:t>
            </a:r>
            <a:r>
              <a:rPr lang="en-US" altLang="zh-CN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________</a:t>
            </a:r>
            <a:r>
              <a:rPr lang="zh-CN" altLang="en-US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  <a:endParaRPr lang="en-US" altLang="zh-CN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r>
              <a:rPr lang="en-US" altLang="zh-CN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____.</a:t>
            </a:r>
            <a:endParaRPr lang="en-US" altLang="zh-CN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endParaRPr lang="en-US" altLang="zh-CN" sz="1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F6004077-E8A8-41DC-8B51-13BFC8C15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3482"/>
            <a:ext cx="9595980" cy="344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28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98" y="1302310"/>
            <a:ext cx="1054160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将下列汇编代码翻译成</a:t>
            </a:r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C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代码</a:t>
            </a:r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横线处应该</a:t>
            </a:r>
            <a:r>
              <a:rPr lang="zh-CN" altLang="en-US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填写</a:t>
            </a:r>
            <a:r>
              <a:rPr lang="en-US" altLang="zh-CN" sz="2800" u="sng" dirty="0" smtClean="0">
                <a:latin typeface="宋体" panose="02010600030101010101" pitchFamily="2" charset="-122"/>
                <a:ea typeface="宋体" panose="02010600030101010101" pitchFamily="2" charset="-122"/>
              </a:rPr>
              <a:t>a*15+b*7</a:t>
            </a:r>
            <a:endParaRPr lang="en-US" altLang="zh-CN" sz="2800" u="sng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r>
              <a:rPr lang="en-US" altLang="zh-CN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____.</a:t>
            </a:r>
            <a:endParaRPr lang="en-US" altLang="zh-CN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1"/>
            <a:endParaRPr lang="en-US" altLang="zh-CN" sz="1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F6004077-E8A8-41DC-8B51-13BFC8C15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3482"/>
            <a:ext cx="9595980" cy="344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8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Conditional code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6283036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CN" sz="2400" dirty="0">
                <a:latin typeface="Arial" charset="0"/>
                <a:ea typeface="Arial" charset="0"/>
                <a:cs typeface="Arial" charset="0"/>
              </a:rPr>
              <a:t>CF: Carry flag</a:t>
            </a: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 ZF</a:t>
            </a:r>
            <a:r>
              <a:rPr kumimoji="1" lang="en-US" altLang="zh-CN" sz="2400" dirty="0">
                <a:latin typeface="Arial" charset="0"/>
                <a:ea typeface="Arial" charset="0"/>
                <a:cs typeface="Arial" charset="0"/>
              </a:rPr>
              <a:t>: Zero </a:t>
            </a: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flag.</a:t>
            </a:r>
            <a:endParaRPr kumimoji="1" lang="en-US" altLang="zh-CN" sz="2400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sz="2400" dirty="0">
                <a:latin typeface="Arial" charset="0"/>
                <a:ea typeface="Arial" charset="0"/>
                <a:cs typeface="Arial" charset="0"/>
              </a:rPr>
              <a:t>SF: Sign flag. </a:t>
            </a:r>
            <a:endParaRPr kumimoji="1" lang="en-US" altLang="zh-CN" sz="2400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en-US" altLang="zh-CN" sz="2400" dirty="0">
                <a:latin typeface="Arial" charset="0"/>
                <a:ea typeface="Arial" charset="0"/>
                <a:cs typeface="Arial" charset="0"/>
              </a:rPr>
              <a:t>: Overflow flag. </a:t>
            </a:r>
            <a:endParaRPr kumimoji="1" lang="en-US" altLang="zh-CN" sz="2400" dirty="0" smtClean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CN" sz="2400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All arithmetic operations set conditional code, except </a:t>
            </a:r>
            <a:r>
              <a:rPr kumimoji="1" lang="en-US" altLang="zh-CN" sz="2400" dirty="0" err="1" smtClean="0">
                <a:latin typeface="Arial" charset="0"/>
                <a:ea typeface="Arial" charset="0"/>
                <a:cs typeface="Arial" charset="0"/>
              </a:rPr>
              <a:t>leaq</a:t>
            </a:r>
            <a:endParaRPr kumimoji="1" lang="en-US" altLang="zh-CN" sz="2400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There are some exceptions, read the book and remember them</a:t>
            </a:r>
          </a:p>
          <a:p>
            <a:r>
              <a:rPr kumimoji="1" lang="en-US" altLang="zh-CN" sz="2400" dirty="0" err="1">
                <a:latin typeface="Arial" charset="0"/>
                <a:ea typeface="Arial" charset="0"/>
                <a:cs typeface="Arial" charset="0"/>
              </a:rPr>
              <a:t>c</a:t>
            </a:r>
            <a:r>
              <a:rPr kumimoji="1" lang="en-US" altLang="zh-CN" sz="2400" dirty="0" err="1" smtClean="0">
                <a:latin typeface="Arial" charset="0"/>
                <a:ea typeface="Arial" charset="0"/>
                <a:cs typeface="Arial" charset="0"/>
              </a:rPr>
              <a:t>mp</a:t>
            </a: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 &amp; test instructions set the CC but doesn’t change the value in registers.</a:t>
            </a:r>
          </a:p>
          <a:p>
            <a:endParaRPr kumimoji="1"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236" y="1690688"/>
            <a:ext cx="44323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SET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11300"/>
            <a:ext cx="6642100" cy="4445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480300" y="3364468"/>
            <a:ext cx="4641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Remember the meanings of different suffixes.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480300" y="1690688"/>
            <a:ext cx="46412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Set </a:t>
            </a:r>
            <a:r>
              <a:rPr kumimoji="1" lang="en-US" altLang="zh-CN" sz="2400" dirty="0" smtClean="0">
                <a:solidFill>
                  <a:srgbClr val="FF0000"/>
                </a:solidFill>
              </a:rPr>
              <a:t>one byte</a:t>
            </a:r>
            <a:r>
              <a:rPr kumimoji="1" lang="en-US" altLang="zh-CN" dirty="0" smtClean="0"/>
              <a:t> in registers or memory to zero or one according the CC.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2346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88"/>
            <a:ext cx="5422463" cy="4252912"/>
          </a:xfr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Jump and conditional jump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024254" y="1690688"/>
            <a:ext cx="41563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000" dirty="0" smtClean="0">
                <a:latin typeface="Arial" charset="0"/>
                <a:ea typeface="Arial" charset="0"/>
                <a:cs typeface="Arial" charset="0"/>
              </a:rPr>
              <a:t>What is the difference between direct jump and indirect jump?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D</a:t>
            </a:r>
            <a:r>
              <a:rPr lang="en-US" altLang="zh-CN" sz="2000" dirty="0" smtClean="0">
                <a:latin typeface="Arial" charset="0"/>
                <a:ea typeface="Arial" charset="0"/>
                <a:cs typeface="Arial" charset="0"/>
              </a:rPr>
              <a:t>irect jump </a:t>
            </a: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specifies the target address explicitly</a:t>
            </a:r>
            <a:r>
              <a:rPr lang="en-US" altLang="zh-CN" sz="2000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800100" lvl="1" indent="-342900">
              <a:buFont typeface="Arial" charset="0"/>
              <a:buChar char="•"/>
            </a:pPr>
            <a:r>
              <a:rPr kumimoji="1" lang="en-US" altLang="zh-CN" sz="2000" dirty="0" smtClean="0">
                <a:latin typeface="Arial" charset="0"/>
                <a:ea typeface="Arial" charset="0"/>
                <a:cs typeface="Arial" charset="0"/>
              </a:rPr>
              <a:t>Indirect jump reads the address from mem or reg.</a:t>
            </a:r>
            <a:endParaRPr kumimoji="1" lang="zh-CN" altLang="en-US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24254" y="4245233"/>
            <a:ext cx="36991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000" dirty="0" smtClean="0">
                <a:latin typeface="Arial" charset="0"/>
                <a:ea typeface="Arial" charset="0"/>
                <a:cs typeface="Arial" charset="0"/>
              </a:rPr>
              <a:t>All condition jumps are direct jump.</a:t>
            </a:r>
          </a:p>
          <a:p>
            <a:endParaRPr kumimoji="1" lang="en-US" altLang="zh-CN" sz="2000" dirty="0" smtClean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000" dirty="0" smtClean="0">
                <a:latin typeface="Arial" charset="0"/>
                <a:ea typeface="Arial" charset="0"/>
                <a:cs typeface="Arial" charset="0"/>
              </a:rPr>
              <a:t>Machine code use jump and conditional jump to implement if, switch, for, while, do-</a:t>
            </a:r>
            <a:r>
              <a:rPr kumimoji="1" lang="en-US" altLang="zh-CN" sz="2000" dirty="0" err="1" smtClean="0">
                <a:latin typeface="Arial" charset="0"/>
                <a:ea typeface="Arial" charset="0"/>
                <a:cs typeface="Arial" charset="0"/>
              </a:rPr>
              <a:t>whlie</a:t>
            </a:r>
            <a:r>
              <a:rPr kumimoji="1" lang="en-US" altLang="zh-CN" sz="2000" dirty="0" smtClean="0">
                <a:latin typeface="Arial" charset="0"/>
                <a:ea typeface="Arial" charset="0"/>
                <a:cs typeface="Arial" charset="0"/>
              </a:rPr>
              <a:t> </a:t>
            </a:r>
            <a:endParaRPr kumimoji="1" lang="zh-CN" altLang="en-US" sz="2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55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PC-relative / absolute encoding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38200" y="1900582"/>
            <a:ext cx="1005147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Done by the linker (will</a:t>
            </a:r>
            <a:r>
              <a:rPr lang="zh-CN" alt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be covered later)</a:t>
            </a:r>
          </a:p>
          <a:p>
            <a:pPr marL="285750" indent="-285750">
              <a:buFont typeface="Arial" charset="0"/>
              <a:buChar char="•"/>
            </a:pPr>
            <a:endParaRPr lang="en-US" altLang="zh-CN" sz="2400" dirty="0" smtClean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PC-relative: encode </a:t>
            </a:r>
            <a:r>
              <a:rPr lang="en-US" altLang="zh-CN" sz="2400" dirty="0">
                <a:latin typeface="Arial" charset="0"/>
                <a:ea typeface="Arial" charset="0"/>
                <a:cs typeface="Arial" charset="0"/>
              </a:rPr>
              <a:t>the difference between the address of the target instruction 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and the </a:t>
            </a:r>
            <a:r>
              <a:rPr lang="en-US" altLang="zh-CN" sz="2400" dirty="0">
                <a:latin typeface="Arial" charset="0"/>
                <a:ea typeface="Arial" charset="0"/>
                <a:cs typeface="Arial" charset="0"/>
              </a:rPr>
              <a:t>address of the instruction immediately following the jump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285750" indent="-285750">
              <a:buFont typeface="Arial" charset="0"/>
              <a:buChar char="•"/>
            </a:pPr>
            <a:endParaRPr lang="en-US" altLang="zh-CN" sz="2400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Absolute: using </a:t>
            </a:r>
            <a:r>
              <a:rPr lang="en-US" altLang="zh-CN" sz="2400" dirty="0">
                <a:latin typeface="Arial" charset="0"/>
                <a:ea typeface="Arial" charset="0"/>
                <a:cs typeface="Arial" charset="0"/>
              </a:rPr>
              <a:t>4 bytes to directly specify the target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285750" indent="-285750">
              <a:buFont typeface="Arial" charset="0"/>
              <a:buChar char="•"/>
            </a:pPr>
            <a:endParaRPr lang="en-US" altLang="zh-CN" sz="2400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What</a:t>
            </a:r>
            <a:r>
              <a:rPr lang="en-US" altLang="zh-CN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is the advantage of PC-relative encoding?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Compact encoding</a:t>
            </a:r>
            <a:endParaRPr lang="en-US" altLang="zh-CN" sz="2400" dirty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Position</a:t>
            </a:r>
            <a:r>
              <a:rPr lang="zh-CN" alt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independence</a:t>
            </a:r>
          </a:p>
        </p:txBody>
      </p:sp>
    </p:spTree>
    <p:extLst>
      <p:ext uri="{BB962C8B-B14F-4D97-AF65-F5344CB8AC3E}">
        <p14:creationId xmlns:p14="http://schemas.microsoft.com/office/powerpoint/2010/main" val="1383900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/>
              <a:t>Schedule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曾为帅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张立恒同学回课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助教讲述课程重点内容以及相关题目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讲讲</a:t>
            </a:r>
            <a:r>
              <a:rPr kumimoji="1" lang="en-US" altLang="zh-CN" dirty="0" err="1" smtClean="0"/>
              <a:t>bomblab</a:t>
            </a:r>
            <a:r>
              <a:rPr kumimoji="1" lang="en-US" altLang="zh-CN" dirty="0" smtClean="0"/>
              <a:t>?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984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5160"/>
            <a:ext cx="5839691" cy="5047485"/>
          </a:xfrm>
        </p:spPr>
      </p:pic>
    </p:spTree>
    <p:extLst>
      <p:ext uri="{BB962C8B-B14F-4D97-AF65-F5344CB8AC3E}">
        <p14:creationId xmlns:p14="http://schemas.microsoft.com/office/powerpoint/2010/main" val="77113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5160"/>
            <a:ext cx="5839691" cy="5047485"/>
          </a:xfrm>
        </p:spPr>
      </p:pic>
      <p:sp>
        <p:nvSpPr>
          <p:cNvPr id="5" name="文本框 4"/>
          <p:cNvSpPr txBox="1"/>
          <p:nvPr/>
        </p:nvSpPr>
        <p:spPr>
          <a:xfrm>
            <a:off x="7716980" y="2701635"/>
            <a:ext cx="32696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A:   0x4003fe </a:t>
            </a: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B:   0x400425</a:t>
            </a: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C(1): 0x400543</a:t>
            </a:r>
          </a:p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  (2): 0x400545</a:t>
            </a: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D:  0x400560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0010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Condition move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26" y="1690688"/>
            <a:ext cx="6276930" cy="4351338"/>
          </a:xfrm>
        </p:spPr>
      </p:pic>
      <p:sp>
        <p:nvSpPr>
          <p:cNvPr id="5" name="文本框 4"/>
          <p:cNvSpPr txBox="1"/>
          <p:nvPr/>
        </p:nvSpPr>
        <p:spPr>
          <a:xfrm>
            <a:off x="7453745" y="1579418"/>
            <a:ext cx="390005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Source: registers or memory address</a:t>
            </a:r>
          </a:p>
          <a:p>
            <a:pPr marL="342900" indent="-342900">
              <a:buFont typeface="Arial" charset="0"/>
              <a:buChar char="•"/>
            </a:pPr>
            <a:endParaRPr kumimoji="1" lang="en-US" altLang="zh-CN" sz="2400" dirty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Destination: register</a:t>
            </a:r>
          </a:p>
          <a:p>
            <a:pPr marL="342900" indent="-342900">
              <a:buFont typeface="Arial" charset="0"/>
              <a:buChar char="•"/>
            </a:pPr>
            <a:endParaRPr kumimoji="1" lang="en-US" altLang="zh-CN" sz="2400" dirty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Can’t transfer single byte data. </a:t>
            </a:r>
          </a:p>
          <a:p>
            <a:pPr marL="342900" indent="-342900">
              <a:buFont typeface="Arial" charset="0"/>
              <a:buChar char="•"/>
            </a:pPr>
            <a:endParaRPr kumimoji="1" lang="en-US" altLang="zh-CN" sz="2400" dirty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Operand length is not explicitly encoded in the instruction name.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06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>
                <a:latin typeface="Arial" charset="0"/>
                <a:ea typeface="Arial" charset="0"/>
                <a:cs typeface="Arial" charset="0"/>
              </a:rPr>
              <a:t>Conditional data transfer </a:t>
            </a:r>
            <a:r>
              <a:rPr kumimoji="1" lang="en-US" altLang="zh-CN" sz="3200" dirty="0" err="1">
                <a:latin typeface="Arial" charset="0"/>
                <a:ea typeface="Arial" charset="0"/>
                <a:cs typeface="Arial" charset="0"/>
              </a:rPr>
              <a:t>v.s</a:t>
            </a:r>
            <a:r>
              <a:rPr kumimoji="1" lang="en-US" altLang="zh-CN" sz="3200" dirty="0">
                <a:latin typeface="Arial" charset="0"/>
                <a:ea typeface="Arial" charset="0"/>
                <a:cs typeface="Arial" charset="0"/>
              </a:rPr>
              <a:t>. Conditional control transfer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Advantage: </a:t>
            </a:r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more efficient</a:t>
            </a:r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Better for pipelining. (You will learn more about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pipeline in chapter four, for now , you can think of pipeline as instructions overlapping.)</a:t>
            </a:r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Disadvantage: </a:t>
            </a:r>
            <a:endParaRPr kumimoji="1"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Not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all conditional expressions can be compiled using conditional moves. (side effect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What if the expression is complicated? – waste of time.</a:t>
            </a:r>
          </a:p>
          <a:p>
            <a:endParaRPr kumimoji="1" lang="en-US" altLang="zh-CN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482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38200" y="1275052"/>
            <a:ext cx="9769696" cy="5222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14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Examples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38200" y="1289050"/>
            <a:ext cx="7744460" cy="556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91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do-while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371848" y="1923861"/>
            <a:ext cx="3271024" cy="1084006"/>
          </a:xfrm>
          <a:prstGeom prst="rect">
            <a:avLst/>
          </a:prstGeom>
        </p:spPr>
      </p:pic>
      <p:pic>
        <p:nvPicPr>
          <p:cNvPr id="6" name="内容占位符 5"/>
          <p:cNvPicPr>
            <a:picLocks noGrp="1" noChangeAspect="1"/>
          </p:cNvPicPr>
          <p:nvPr>
            <p:ph sz="half" idx="4294967295"/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371848" y="3914904"/>
            <a:ext cx="2676293" cy="190991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522494" y="51830"/>
            <a:ext cx="5908379" cy="680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91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While loop-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altLang="zh-CN" dirty="0">
                <a:latin typeface="Arial" charset="0"/>
                <a:ea typeface="Arial" charset="0"/>
                <a:cs typeface="Arial" charset="0"/>
              </a:rPr>
            </a:br>
            <a:r>
              <a:rPr lang="en-US" altLang="zh-CN" sz="3600" dirty="0">
                <a:latin typeface="Arial" charset="0"/>
                <a:ea typeface="Arial" charset="0"/>
                <a:cs typeface="Arial" charset="0"/>
              </a:rPr>
              <a:t>jump to middle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581785" y="2138045"/>
            <a:ext cx="2824976" cy="78903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81785" y="3283085"/>
            <a:ext cx="3092605" cy="2883310"/>
          </a:xfrm>
          <a:prstGeom prst="rect">
            <a:avLst/>
          </a:prstGeom>
        </p:spPr>
      </p:pic>
      <p:pic>
        <p:nvPicPr>
          <p:cNvPr id="8" name="内容占位符 7"/>
          <p:cNvPicPr>
            <a:picLocks noGrp="1" noChangeAspect="1"/>
          </p:cNvPicPr>
          <p:nvPr>
            <p:ph sz="half" idx="4294967295"/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642811" y="32965"/>
            <a:ext cx="5871410" cy="679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4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While loop-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altLang="zh-CN" dirty="0">
                <a:latin typeface="Arial" charset="0"/>
                <a:ea typeface="Arial" charset="0"/>
                <a:cs typeface="Arial" charset="0"/>
              </a:rPr>
            </a:br>
            <a:r>
              <a:rPr lang="en-US" altLang="zh-CN" sz="3600" dirty="0">
                <a:latin typeface="Arial" charset="0"/>
                <a:ea typeface="Arial" charset="0"/>
                <a:cs typeface="Arial" charset="0"/>
              </a:rPr>
              <a:t>guarded do</a:t>
            </a: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06855" y="2042486"/>
            <a:ext cx="2822693" cy="792549"/>
          </a:xfrm>
          <a:prstGeom prst="rect">
            <a:avLst/>
          </a:prstGeom>
        </p:spPr>
      </p:pic>
      <p:pic>
        <p:nvPicPr>
          <p:cNvPr id="7" name="内容占位符 6"/>
          <p:cNvPicPr>
            <a:picLocks noGrp="1" noChangeAspect="1"/>
          </p:cNvPicPr>
          <p:nvPr>
            <p:ph sz="half" idx="1"/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506855" y="3224299"/>
            <a:ext cx="2914185" cy="3193026"/>
          </a:xfrm>
          <a:prstGeom prst="rect">
            <a:avLst/>
          </a:prstGeom>
        </p:spPr>
      </p:pic>
      <p:pic>
        <p:nvPicPr>
          <p:cNvPr id="9" name="内容占位符 8"/>
          <p:cNvPicPr>
            <a:picLocks noGrp="1" noChangeAspect="1"/>
          </p:cNvPicPr>
          <p:nvPr>
            <p:ph sz="half" idx="4294967295"/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448927" y="0"/>
            <a:ext cx="5181600" cy="305267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943174" y="3052671"/>
            <a:ext cx="4193106" cy="353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45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loop</a:t>
            </a:r>
            <a:endParaRPr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732915" y="1912854"/>
            <a:ext cx="5181600" cy="80930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732748" y="3352632"/>
            <a:ext cx="2795239" cy="189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40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76" y="151641"/>
            <a:ext cx="10515600" cy="1325563"/>
          </a:xfrm>
        </p:spPr>
        <p:txBody>
          <a:bodyPr/>
          <a:lstStyle/>
          <a:p>
            <a:r>
              <a:rPr kumimoji="1" lang="en-US" altLang="zh-CN" b="1" dirty="0" smtClean="0">
                <a:latin typeface="Arial" charset="0"/>
                <a:ea typeface="Arial" charset="0"/>
                <a:cs typeface="Arial" charset="0"/>
              </a:rPr>
              <a:t>Overview</a:t>
            </a:r>
            <a:endParaRPr kumimoji="1" lang="zh-CN" alt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object 14"/>
          <p:cNvSpPr txBox="1"/>
          <p:nvPr/>
        </p:nvSpPr>
        <p:spPr>
          <a:xfrm>
            <a:off x="1045465" y="1432199"/>
            <a:ext cx="2848110" cy="825226"/>
          </a:xfrm>
          <a:prstGeom prst="rect">
            <a:avLst/>
          </a:prstGeom>
        </p:spPr>
        <p:txBody>
          <a:bodyPr vert="horz" wrap="square" lIns="0" tIns="80645" rIns="0" bIns="0" rtlCol="0">
            <a:spAutoFit/>
          </a:bodyPr>
          <a:lstStyle/>
          <a:p>
            <a:pPr marL="12700" marR="5080">
              <a:lnSpc>
                <a:spcPts val="2930"/>
              </a:lnSpc>
              <a:spcBef>
                <a:spcPts val="635"/>
              </a:spcBef>
            </a:pPr>
            <a:r>
              <a:rPr sz="2400" b="1" spc="-240" dirty="0">
                <a:solidFill>
                  <a:srgbClr val="394D57"/>
                </a:solidFill>
                <a:latin typeface="Arial"/>
                <a:cs typeface="Arial"/>
              </a:rPr>
              <a:t>High</a:t>
            </a:r>
            <a:r>
              <a:rPr sz="2400" b="1" spc="-130" dirty="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sz="2400" b="1" spc="-250" dirty="0">
                <a:solidFill>
                  <a:srgbClr val="394D57"/>
                </a:solidFill>
                <a:latin typeface="Arial"/>
                <a:cs typeface="Arial"/>
              </a:rPr>
              <a:t>Level</a:t>
            </a:r>
            <a:r>
              <a:rPr sz="2400" b="1" spc="-105" dirty="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sz="2400" b="1" spc="-295" dirty="0">
                <a:solidFill>
                  <a:srgbClr val="394D57"/>
                </a:solidFill>
                <a:latin typeface="Arial"/>
                <a:cs typeface="Arial"/>
              </a:rPr>
              <a:t>Language </a:t>
            </a:r>
            <a:r>
              <a:rPr sz="2400" b="1" spc="-235" dirty="0">
                <a:solidFill>
                  <a:srgbClr val="394D57"/>
                </a:solidFill>
                <a:latin typeface="Arial"/>
                <a:cs typeface="Arial"/>
              </a:rPr>
              <a:t>Program</a:t>
            </a:r>
            <a:r>
              <a:rPr sz="2400" b="1" spc="-155" dirty="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sz="2400" b="1" spc="-125" dirty="0">
                <a:solidFill>
                  <a:srgbClr val="394D57"/>
                </a:solidFill>
                <a:latin typeface="Arial"/>
                <a:cs typeface="Arial"/>
              </a:rPr>
              <a:t>(e.g.,</a:t>
            </a:r>
            <a:r>
              <a:rPr sz="2400" b="1" spc="-95" dirty="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sz="2400" b="1" spc="-320" dirty="0">
                <a:solidFill>
                  <a:srgbClr val="394D57"/>
                </a:solidFill>
                <a:latin typeface="Arial"/>
                <a:cs typeface="Arial"/>
              </a:rPr>
              <a:t>C)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9" name="object 35"/>
          <p:cNvSpPr txBox="1"/>
          <p:nvPr/>
        </p:nvSpPr>
        <p:spPr>
          <a:xfrm>
            <a:off x="7783972" y="1246001"/>
            <a:ext cx="1560769" cy="844270"/>
          </a:xfrm>
          <a:prstGeom prst="rect">
            <a:avLst/>
          </a:prstGeom>
        </p:spPr>
        <p:txBody>
          <a:bodyPr vert="horz" wrap="square" lIns="0" tIns="77470" rIns="0" bIns="0" rtlCol="0">
            <a:spAutoFit/>
          </a:bodyPr>
          <a:lstStyle/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sz="1600" b="1" kern="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temp</a:t>
            </a:r>
            <a:r>
              <a:rPr sz="1600" b="1" kern="0" spc="5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sz="1600" b="1" kern="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sz="1600" b="1" kern="0" spc="5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sz="1600" b="1" kern="0" spc="-1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v[k]; </a:t>
            </a:r>
            <a:endParaRPr lang="en-US" sz="1600" b="1" kern="0" spc="-10" dirty="0" smtClean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sz="1600" b="1" kern="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v[k</a:t>
            </a:r>
            <a:r>
              <a:rPr sz="1600" b="1" kern="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]</a:t>
            </a:r>
            <a:r>
              <a:rPr sz="1600" b="1" kern="0" spc="5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sz="1600" b="1" kern="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sz="1600" b="1" kern="0" spc="5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sz="1600" b="1" kern="0" spc="-1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v[k+1]; </a:t>
            </a:r>
            <a:endParaRPr lang="en-US" sz="1600" b="1" kern="0" spc="-10" dirty="0" smtClean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sz="1600" b="1" kern="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v[k+1</a:t>
            </a:r>
            <a:r>
              <a:rPr sz="1600" b="1" kern="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]</a:t>
            </a:r>
            <a:r>
              <a:rPr sz="1600" b="1" kern="0" spc="7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sz="1600" b="1" kern="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sz="1600" b="1" kern="0" spc="45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sz="1600" b="1" kern="0" spc="-1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temp</a:t>
            </a:r>
            <a:r>
              <a:rPr sz="1900" b="1" kern="0" spc="-10" dirty="0">
                <a:solidFill>
                  <a:srgbClr val="FFFFFF"/>
                </a:solidFill>
                <a:latin typeface="Courier New"/>
                <a:cs typeface="Courier New"/>
              </a:rPr>
              <a:t>;</a:t>
            </a:r>
            <a:endParaRPr sz="1900" kern="0" dirty="0">
              <a:solidFill>
                <a:sysClr val="windowText" lastClr="000000"/>
              </a:solidFill>
              <a:latin typeface="Courier New"/>
              <a:cs typeface="Courier New"/>
            </a:endParaRPr>
          </a:p>
        </p:txBody>
      </p:sp>
      <p:sp>
        <p:nvSpPr>
          <p:cNvPr id="12" name="object 14"/>
          <p:cNvSpPr txBox="1"/>
          <p:nvPr/>
        </p:nvSpPr>
        <p:spPr>
          <a:xfrm>
            <a:off x="1045464" y="2564540"/>
            <a:ext cx="3954239" cy="825226"/>
          </a:xfrm>
          <a:prstGeom prst="rect">
            <a:avLst/>
          </a:prstGeom>
        </p:spPr>
        <p:txBody>
          <a:bodyPr vert="horz" wrap="square" lIns="0" tIns="80645" rIns="0" bIns="0" rtlCol="0">
            <a:spAutoFit/>
          </a:bodyPr>
          <a:lstStyle/>
          <a:p>
            <a:pPr marL="12700" marR="5080">
              <a:lnSpc>
                <a:spcPts val="2930"/>
              </a:lnSpc>
              <a:spcBef>
                <a:spcPts val="635"/>
              </a:spcBef>
            </a:pPr>
            <a:r>
              <a:rPr lang="en-US" sz="2400" b="1" spc="-240" dirty="0" smtClean="0">
                <a:solidFill>
                  <a:srgbClr val="394D57"/>
                </a:solidFill>
                <a:latin typeface="Arial"/>
                <a:cs typeface="Arial"/>
              </a:rPr>
              <a:t>Assembly </a:t>
            </a:r>
            <a:r>
              <a:rPr sz="2400" b="1" spc="-295" dirty="0" smtClean="0">
                <a:solidFill>
                  <a:srgbClr val="394D57"/>
                </a:solidFill>
                <a:latin typeface="Arial"/>
                <a:cs typeface="Arial"/>
              </a:rPr>
              <a:t>Language </a:t>
            </a:r>
            <a:r>
              <a:rPr sz="2400" b="1" spc="-235" dirty="0">
                <a:solidFill>
                  <a:srgbClr val="394D57"/>
                </a:solidFill>
                <a:latin typeface="Arial"/>
                <a:cs typeface="Arial"/>
              </a:rPr>
              <a:t>Program</a:t>
            </a:r>
            <a:r>
              <a:rPr sz="2400" b="1" spc="-155" dirty="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sz="2400" b="1" spc="-125" dirty="0">
                <a:solidFill>
                  <a:srgbClr val="394D57"/>
                </a:solidFill>
                <a:latin typeface="Arial"/>
                <a:cs typeface="Arial"/>
              </a:rPr>
              <a:t>(e.g.,</a:t>
            </a:r>
            <a:r>
              <a:rPr sz="2400" b="1" spc="-95" dirty="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lang="en-US" sz="2400" b="1" spc="-320" dirty="0" smtClean="0">
                <a:solidFill>
                  <a:srgbClr val="394D57"/>
                </a:solidFill>
                <a:latin typeface="Arial"/>
                <a:cs typeface="Arial"/>
              </a:rPr>
              <a:t>x86, RISC-V</a:t>
            </a:r>
            <a:r>
              <a:rPr sz="2400" b="1" spc="-320" dirty="0" smtClean="0">
                <a:solidFill>
                  <a:srgbClr val="394D57"/>
                </a:solidFill>
                <a:latin typeface="Arial"/>
                <a:cs typeface="Arial"/>
              </a:rPr>
              <a:t>)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13" name="object 35"/>
          <p:cNvSpPr txBox="1"/>
          <p:nvPr/>
        </p:nvSpPr>
        <p:spPr>
          <a:xfrm>
            <a:off x="7391830" y="2350266"/>
            <a:ext cx="3114321" cy="1090748"/>
          </a:xfrm>
          <a:prstGeom prst="rect">
            <a:avLst/>
          </a:prstGeom>
        </p:spPr>
        <p:txBody>
          <a:bodyPr vert="horz" wrap="square" lIns="0" tIns="77470" rIns="0" bIns="0" rtlCol="0">
            <a:spAutoFit/>
          </a:bodyPr>
          <a:lstStyle/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lang="en-US" sz="1600" b="1" kern="0" spc="-10" dirty="0" err="1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ovl</a:t>
            </a:r>
            <a:r>
              <a:rPr lang="en-US" sz="1600" b="1" kern="0" spc="-1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1600" b="1" kern="0" spc="-1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0(%</a:t>
            </a: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rdi</a:t>
            </a:r>
            <a:r>
              <a:rPr lang="en-US" sz="1600" b="1" kern="0" spc="-1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), %</a:t>
            </a:r>
            <a:r>
              <a:rPr lang="en-US" sz="1600" b="1" kern="0" spc="-10" dirty="0" err="1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e</a:t>
            </a: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ax</a:t>
            </a:r>
            <a:endParaRPr lang="en-US" sz="1600" b="1" kern="0" spc="-10" dirty="0" smtClean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movl</a:t>
            </a:r>
            <a:r>
              <a:rPr lang="en-US" sz="1600" b="1" kern="0" spc="-1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	4(%</a:t>
            </a: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rdi</a:t>
            </a:r>
            <a:r>
              <a:rPr lang="en-US" sz="1600" b="1" kern="0" spc="-1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), %</a:t>
            </a: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e</a:t>
            </a:r>
            <a:r>
              <a:rPr lang="en-US" sz="1600" b="1" kern="0" spc="-10" dirty="0" err="1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d</a:t>
            </a: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x</a:t>
            </a:r>
            <a:endParaRPr lang="en-US" sz="1600" b="1" kern="0" spc="-10" dirty="0" smtClean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movl</a:t>
            </a:r>
            <a:r>
              <a:rPr lang="en-US" sz="1600" b="1" kern="0" spc="-1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	%</a:t>
            </a: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edx</a:t>
            </a:r>
            <a:r>
              <a:rPr lang="en-US" sz="1600" b="1" kern="0" spc="-1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, 0(%</a:t>
            </a: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rdi</a:t>
            </a:r>
            <a:r>
              <a:rPr lang="en-US" sz="1600" b="1" kern="0" spc="-1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lang="en-US" sz="1600" b="1" kern="0" spc="-10" dirty="0" err="1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ovl</a:t>
            </a:r>
            <a:r>
              <a:rPr lang="en-US" sz="1600" b="1" kern="0" spc="-1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	%</a:t>
            </a:r>
            <a:r>
              <a:rPr lang="en-US" sz="1600" b="1" kern="0" spc="-10" dirty="0" err="1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e</a:t>
            </a: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ax</a:t>
            </a:r>
            <a:r>
              <a:rPr lang="en-US" sz="1600" b="1" kern="0" spc="-1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, 4(%</a:t>
            </a:r>
            <a:r>
              <a:rPr lang="en-US" sz="1600" b="1" kern="0" spc="-1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rdi</a:t>
            </a:r>
            <a:r>
              <a:rPr lang="en-US" sz="1600" b="1" kern="0" spc="-1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)</a:t>
            </a:r>
            <a:endParaRPr sz="1600" kern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27476" y="3655971"/>
            <a:ext cx="4794898" cy="836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130" marR="1209040">
              <a:lnSpc>
                <a:spcPts val="2930"/>
              </a:lnSpc>
              <a:spcBef>
                <a:spcPts val="55"/>
              </a:spcBef>
              <a:tabLst>
                <a:tab pos="1508760" algn="l"/>
              </a:tabLst>
            </a:pPr>
            <a:r>
              <a:rPr lang="en-US" altLang="zh-CN" sz="2400" b="1" spc="-10" dirty="0" smtClean="0">
                <a:solidFill>
                  <a:srgbClr val="394D57"/>
                </a:solidFill>
                <a:latin typeface="Arial"/>
                <a:cs typeface="Arial"/>
              </a:rPr>
              <a:t>Machine </a:t>
            </a:r>
            <a:r>
              <a:rPr lang="en-US" altLang="zh-CN" sz="2400" b="1" spc="-295" dirty="0" smtClean="0">
                <a:solidFill>
                  <a:srgbClr val="394D57"/>
                </a:solidFill>
                <a:latin typeface="Arial"/>
                <a:cs typeface="Arial"/>
              </a:rPr>
              <a:t>Language  </a:t>
            </a:r>
            <a:r>
              <a:rPr lang="en-US" altLang="zh-CN" sz="2400" b="1" spc="-235" dirty="0">
                <a:solidFill>
                  <a:srgbClr val="394D57"/>
                </a:solidFill>
                <a:latin typeface="Arial"/>
                <a:cs typeface="Arial"/>
              </a:rPr>
              <a:t>Program</a:t>
            </a:r>
            <a:r>
              <a:rPr lang="en-US" altLang="zh-CN" sz="2400" b="1" spc="-145" dirty="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lang="en-US" altLang="zh-CN" sz="2400" b="1" spc="-280" dirty="0" smtClean="0">
                <a:solidFill>
                  <a:srgbClr val="394D57"/>
                </a:solidFill>
                <a:latin typeface="Arial"/>
                <a:cs typeface="Arial"/>
              </a:rPr>
              <a:t>(e.g., x86, RISC-</a:t>
            </a:r>
            <a:r>
              <a:rPr lang="en-US" altLang="zh-CN" sz="2400" b="1" spc="-25" dirty="0" smtClean="0">
                <a:solidFill>
                  <a:srgbClr val="394D57"/>
                </a:solidFill>
                <a:latin typeface="Arial"/>
                <a:cs typeface="Arial"/>
              </a:rPr>
              <a:t>V</a:t>
            </a:r>
            <a:r>
              <a:rPr lang="en-US" altLang="zh-CN" sz="2400" b="1" spc="-25" dirty="0">
                <a:solidFill>
                  <a:srgbClr val="394D57"/>
                </a:solidFill>
                <a:latin typeface="Arial"/>
                <a:cs typeface="Arial"/>
              </a:rPr>
              <a:t>)</a:t>
            </a:r>
            <a:endParaRPr lang="en-US" altLang="zh-CN" sz="2400" dirty="0">
              <a:latin typeface="Arial"/>
              <a:cs typeface="Arial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27476" y="4731372"/>
            <a:ext cx="4190213" cy="956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78400"/>
              </a:lnSpc>
              <a:spcBef>
                <a:spcPts val="610"/>
              </a:spcBef>
            </a:pPr>
            <a:r>
              <a:rPr lang="en-US" altLang="zh-CN" sz="2400" b="1" spc="-170" dirty="0">
                <a:solidFill>
                  <a:srgbClr val="394D57"/>
                </a:solidFill>
                <a:latin typeface="Arial"/>
                <a:cs typeface="Arial"/>
              </a:rPr>
              <a:t>Hardware</a:t>
            </a:r>
            <a:r>
              <a:rPr lang="en-US" altLang="zh-CN" sz="2400" b="1" spc="-120" dirty="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lang="en-US" altLang="zh-CN" sz="2400" b="1" spc="-180" dirty="0">
                <a:solidFill>
                  <a:srgbClr val="394D57"/>
                </a:solidFill>
                <a:latin typeface="Arial"/>
                <a:cs typeface="Arial"/>
              </a:rPr>
              <a:t>Architecture</a:t>
            </a:r>
            <a:r>
              <a:rPr lang="en-US" altLang="zh-CN" sz="2400" b="1" spc="-130" dirty="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lang="en-US" altLang="zh-CN" sz="2400" b="1" spc="-175" dirty="0">
                <a:solidFill>
                  <a:srgbClr val="394D57"/>
                </a:solidFill>
                <a:latin typeface="Arial"/>
                <a:cs typeface="Arial"/>
              </a:rPr>
              <a:t>Description </a:t>
            </a:r>
            <a:r>
              <a:rPr lang="en-US" altLang="zh-CN" sz="2400" b="1" spc="-125" dirty="0">
                <a:solidFill>
                  <a:srgbClr val="394D57"/>
                </a:solidFill>
                <a:latin typeface="Arial"/>
                <a:cs typeface="Arial"/>
              </a:rPr>
              <a:t>(e.g.,</a:t>
            </a:r>
            <a:r>
              <a:rPr lang="en-US" altLang="zh-CN" sz="2400" b="1" spc="-110" dirty="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lang="en-US" altLang="zh-CN" sz="2400" b="1" spc="-229" dirty="0">
                <a:solidFill>
                  <a:srgbClr val="394D57"/>
                </a:solidFill>
                <a:latin typeface="Arial"/>
                <a:cs typeface="Arial"/>
              </a:rPr>
              <a:t>block</a:t>
            </a:r>
            <a:r>
              <a:rPr lang="en-US" altLang="zh-CN" sz="2400" b="1" spc="-90" dirty="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lang="en-US" altLang="zh-CN" sz="2400" b="1" spc="-100" dirty="0">
                <a:solidFill>
                  <a:srgbClr val="394D57"/>
                </a:solidFill>
                <a:latin typeface="Arial"/>
                <a:cs typeface="Arial"/>
              </a:rPr>
              <a:t>diagrams)</a:t>
            </a:r>
            <a:endParaRPr lang="en-US" altLang="zh-CN" sz="2400" dirty="0">
              <a:latin typeface="Arial"/>
              <a:cs typeface="Arial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927476" y="5927256"/>
            <a:ext cx="4837467" cy="887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" marR="998855">
              <a:lnSpc>
                <a:spcPts val="3050"/>
              </a:lnSpc>
              <a:spcBef>
                <a:spcPts val="30"/>
              </a:spcBef>
            </a:pPr>
            <a:r>
              <a:rPr lang="en-US" altLang="zh-CN" sz="2400" b="1" spc="-325">
                <a:solidFill>
                  <a:srgbClr val="394D57"/>
                </a:solidFill>
                <a:latin typeface="Arial"/>
                <a:cs typeface="Arial"/>
              </a:rPr>
              <a:t>Logic</a:t>
            </a:r>
            <a:r>
              <a:rPr lang="en-US" altLang="zh-CN" sz="2400" b="1" spc="-140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lang="en-US" altLang="zh-CN" sz="2400" b="1" spc="-210">
                <a:solidFill>
                  <a:srgbClr val="394D57"/>
                </a:solidFill>
                <a:latin typeface="Arial"/>
                <a:cs typeface="Arial"/>
              </a:rPr>
              <a:t>Circuit</a:t>
            </a:r>
            <a:r>
              <a:rPr lang="en-US" altLang="zh-CN" sz="2400" b="1" spc="-100">
                <a:solidFill>
                  <a:srgbClr val="394D57"/>
                </a:solidFill>
                <a:latin typeface="Arial"/>
                <a:cs typeface="Arial"/>
              </a:rPr>
              <a:t> Description </a:t>
            </a:r>
            <a:r>
              <a:rPr lang="en-US" altLang="zh-CN" sz="2400" b="1" spc="-195">
                <a:solidFill>
                  <a:srgbClr val="394D57"/>
                </a:solidFill>
                <a:latin typeface="Arial"/>
                <a:cs typeface="Arial"/>
              </a:rPr>
              <a:t>(Circuit</a:t>
            </a:r>
            <a:r>
              <a:rPr lang="en-US" altLang="zh-CN" sz="2400" b="1" spc="-95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lang="en-US" altLang="zh-CN" sz="2400" b="1" spc="-240">
                <a:solidFill>
                  <a:srgbClr val="394D57"/>
                </a:solidFill>
                <a:latin typeface="Arial"/>
                <a:cs typeface="Arial"/>
              </a:rPr>
              <a:t>Schematic</a:t>
            </a:r>
            <a:r>
              <a:rPr lang="en-US" altLang="zh-CN" sz="2400" b="1" spc="-95">
                <a:solidFill>
                  <a:srgbClr val="394D57"/>
                </a:solidFill>
                <a:latin typeface="Arial"/>
                <a:cs typeface="Arial"/>
              </a:rPr>
              <a:t> </a:t>
            </a:r>
            <a:r>
              <a:rPr lang="en-US" altLang="zh-CN" sz="2400" b="1" spc="-204">
                <a:solidFill>
                  <a:srgbClr val="394D57"/>
                </a:solidFill>
                <a:latin typeface="Arial"/>
                <a:cs typeface="Arial"/>
              </a:rPr>
              <a:t>Diagrams)</a:t>
            </a:r>
            <a:endParaRPr lang="en-US" altLang="zh-CN" sz="2400">
              <a:latin typeface="Arial"/>
              <a:cs typeface="Arial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949" y="4209002"/>
            <a:ext cx="1270792" cy="1718254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542168" y="3701010"/>
            <a:ext cx="43343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b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0x 8b 07 8b 57 04 89 17 89 47 04</a:t>
            </a:r>
            <a:endParaRPr kumimoji="1" lang="zh-CN" altLang="en-US" sz="1600" b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741" y="6107412"/>
            <a:ext cx="12700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81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Switch &amp; jump table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r>
              <a:rPr lang="en-US" altLang="zh-CN" sz="2400" dirty="0" smtClean="0">
                <a:latin typeface="Arial" charset="0"/>
                <a:ea typeface="Arial" charset="0"/>
                <a:cs typeface="Arial" charset="0"/>
              </a:rPr>
              <a:t>How is switch different from if else?</a:t>
            </a: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Use different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index to jump to different code sections.</a:t>
            </a:r>
          </a:p>
          <a:p>
            <a:pPr lvl="1"/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The number of cases doesn’t affect the execution time.</a:t>
            </a:r>
          </a:p>
          <a:p>
            <a:pPr marL="457200" lvl="1" indent="0">
              <a:buNone/>
            </a:pPr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pPr marL="457200" lvl="1" indent="0">
              <a:buNone/>
            </a:pPr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How to implement switch?</a:t>
            </a:r>
          </a:p>
          <a:p>
            <a:pPr lvl="1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Jump table!</a:t>
            </a:r>
          </a:p>
          <a:p>
            <a:pPr lvl="1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Indirect jump!</a:t>
            </a:r>
            <a:endParaRPr lang="en-US" altLang="zh-CN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79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Switch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 &amp; jump table</a:t>
            </a:r>
            <a:endParaRPr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内容占位符 7"/>
          <p:cNvPicPr>
            <a:picLocks noGrp="1" noChangeAspect="1"/>
          </p:cNvPicPr>
          <p:nvPr>
            <p:ph sz="half" idx="1"/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28350" y="1825625"/>
            <a:ext cx="4801300" cy="4351338"/>
          </a:xfrm>
          <a:prstGeom prst="rect">
            <a:avLst/>
          </a:prstGeom>
        </p:spPr>
      </p:pic>
      <p:pic>
        <p:nvPicPr>
          <p:cNvPr id="9" name="内容占位符 8"/>
          <p:cNvPicPr>
            <a:picLocks noGrp="1" noChangeAspect="1"/>
          </p:cNvPicPr>
          <p:nvPr>
            <p:ph sz="half" idx="4294967295"/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172200" y="1825625"/>
            <a:ext cx="5181600" cy="240516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72200" y="4668982"/>
            <a:ext cx="518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Arial" charset="0"/>
                <a:ea typeface="Arial" charset="0"/>
                <a:cs typeface="Arial" charset="0"/>
              </a:rPr>
              <a:t>See how the jump table handles default, break, and fall through</a:t>
            </a:r>
            <a:endParaRPr kumimoji="1" lang="zh-CN" alt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9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978236" cy="435133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假设某条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语言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switch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语句编译后产生了如下的汇编代码及跳转表：</a:t>
            </a:r>
          </a:p>
          <a:p>
            <a:pPr marL="0" indent="0">
              <a:buNone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在源程序中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下面的哪些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个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标号出现过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____.</a:t>
            </a:r>
          </a:p>
          <a:p>
            <a:pPr marL="0" indent="0">
              <a:buNone/>
            </a:pP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	A. '2', '7'	B. 1			</a:t>
            </a:r>
            <a:endParaRPr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. '3'		D. 5</a:t>
            </a:r>
          </a:p>
          <a:p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3C07E5E3-C4D9-453E-A74F-B99CC683DBB4}"/>
              </a:ext>
            </a:extLst>
          </p:cNvPr>
          <p:cNvSpPr txBox="1"/>
          <p:nvPr/>
        </p:nvSpPr>
        <p:spPr>
          <a:xfrm>
            <a:off x="7397404" y="2431013"/>
            <a:ext cx="2467202" cy="17532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="" xmlns:a16="http://schemas.microsoft.com/office/drawing/2014/main" id="{176C94CE-B09D-4583-A498-47B01DEAAA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085199"/>
              </p:ext>
            </p:extLst>
          </p:nvPr>
        </p:nvGraphicFramePr>
        <p:xfrm>
          <a:off x="6664037" y="1690688"/>
          <a:ext cx="4461164" cy="381000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{F5AB1C69-6EDB-4FF4-983F-18BD219EF322}</a:tableStyleId>
              </a:tblPr>
              <a:tblGrid>
                <a:gridCol w="2733000">
                  <a:extLst>
                    <a:ext uri="{9D8B030D-6E8A-4147-A177-3AD203B41FA5}">
                      <a16:colId xmlns="" xmlns:a16="http://schemas.microsoft.com/office/drawing/2014/main" val="191921581"/>
                    </a:ext>
                  </a:extLst>
                </a:gridCol>
                <a:gridCol w="1728164">
                  <a:extLst>
                    <a:ext uri="{9D8B030D-6E8A-4147-A177-3AD203B41FA5}">
                      <a16:colId xmlns="" xmlns:a16="http://schemas.microsoft.com/office/drawing/2014/main" val="1806166322"/>
                    </a:ext>
                  </a:extLst>
                </a:gridCol>
              </a:tblGrid>
              <a:tr h="381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movl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8(%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ebp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), %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eax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subl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$48, %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eax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cmpl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$8,</a:t>
                      </a:r>
                      <a:r>
                        <a:rPr lang="en-US" sz="2400" b="0" spc="-1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eax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 .L2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jmp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*.L7(, %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eax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4)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.L7: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.L3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.L2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.L2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.L5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.L4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.L5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.L6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.L2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.L3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145845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037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Example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978236" cy="435133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假设某条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语言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switch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语句编译后产生了如下的汇编代码及跳转表：</a:t>
            </a:r>
          </a:p>
          <a:p>
            <a:pPr marL="0" indent="0">
              <a:buNone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在源程序中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下面的哪些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个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标号出现过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____.</a:t>
            </a:r>
            <a:r>
              <a:rPr lang="en-US" altLang="zh-CN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C</a:t>
            </a:r>
            <a:endParaRPr lang="en-US" altLang="zh-CN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	A. '2', '7'	B. 1			</a:t>
            </a:r>
            <a:endParaRPr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. '3'		D. 5</a:t>
            </a:r>
          </a:p>
          <a:p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3C07E5E3-C4D9-453E-A74F-B99CC683DBB4}"/>
              </a:ext>
            </a:extLst>
          </p:cNvPr>
          <p:cNvSpPr txBox="1"/>
          <p:nvPr/>
        </p:nvSpPr>
        <p:spPr>
          <a:xfrm>
            <a:off x="7397404" y="2431013"/>
            <a:ext cx="2467202" cy="17532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="" xmlns:a16="http://schemas.microsoft.com/office/drawing/2014/main" id="{176C94CE-B09D-4583-A498-47B01DEAAA1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664037" y="1690688"/>
          <a:ext cx="4461164" cy="381000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{F5AB1C69-6EDB-4FF4-983F-18BD219EF322}</a:tableStyleId>
              </a:tblPr>
              <a:tblGrid>
                <a:gridCol w="2733000">
                  <a:extLst>
                    <a:ext uri="{9D8B030D-6E8A-4147-A177-3AD203B41FA5}">
                      <a16:colId xmlns="" xmlns:a16="http://schemas.microsoft.com/office/drawing/2014/main" val="191921581"/>
                    </a:ext>
                  </a:extLst>
                </a:gridCol>
                <a:gridCol w="1728164">
                  <a:extLst>
                    <a:ext uri="{9D8B030D-6E8A-4147-A177-3AD203B41FA5}">
                      <a16:colId xmlns="" xmlns:a16="http://schemas.microsoft.com/office/drawing/2014/main" val="1806166322"/>
                    </a:ext>
                  </a:extLst>
                </a:gridCol>
              </a:tblGrid>
              <a:tr h="381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movl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8(%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ebp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), %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eax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subl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$48, %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eax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cmpl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$8,</a:t>
                      </a:r>
                      <a:r>
                        <a:rPr lang="en-US" sz="2400" b="0" spc="-1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eax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 .L2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jmp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*.L7(, %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eax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4)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.L7: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.L3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.L2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.L2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.L5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.L4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.L5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.L6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.L2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.long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.L3</a:t>
                      </a:r>
                      <a:endParaRPr lang="zh-CN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145845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128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Assembly Language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Basic job of a CPU: execute lots of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instructi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ons.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Instructions are the primitive operations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that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the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CPU may execute.</a:t>
            </a:r>
          </a:p>
          <a:p>
            <a:endParaRPr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Different CPUs implement different sets of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instructions. The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set of instructions a particular CPU implements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is an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Instruction Set Architecture (ISA). </a:t>
            </a:r>
            <a:endParaRPr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altLang="zh-CN" sz="2800" dirty="0">
                <a:latin typeface="Arial" charset="0"/>
                <a:ea typeface="Arial" charset="0"/>
                <a:cs typeface="Arial" charset="0"/>
              </a:rPr>
              <a:t>Examples: ARM (cell phones), Intel x86 (i9, i7, i5, i3</a:t>
            </a:r>
            <a:r>
              <a:rPr lang="en-US" altLang="zh-CN" sz="2800" dirty="0" smtClean="0">
                <a:latin typeface="Arial" charset="0"/>
                <a:ea typeface="Arial" charset="0"/>
                <a:cs typeface="Arial" charset="0"/>
              </a:rPr>
              <a:t>), IBM </a:t>
            </a:r>
            <a:r>
              <a:rPr lang="en-US" altLang="zh-CN" sz="2800" dirty="0">
                <a:latin typeface="Arial" charset="0"/>
                <a:ea typeface="Arial" charset="0"/>
                <a:cs typeface="Arial" charset="0"/>
              </a:rPr>
              <a:t>Power, IBM/Motorola PowerPC (old Macs), </a:t>
            </a:r>
            <a:r>
              <a:rPr lang="en-US" altLang="zh-CN" sz="2800" dirty="0" smtClean="0">
                <a:latin typeface="Arial" charset="0"/>
                <a:ea typeface="Arial" charset="0"/>
                <a:cs typeface="Arial" charset="0"/>
              </a:rPr>
              <a:t>MIPS, </a:t>
            </a:r>
            <a:r>
              <a:rPr lang="de-DE" altLang="zh-CN" sz="2800" dirty="0" smtClean="0">
                <a:latin typeface="Arial" charset="0"/>
                <a:ea typeface="Arial" charset="0"/>
                <a:cs typeface="Arial" charset="0"/>
              </a:rPr>
              <a:t>RISC-V</a:t>
            </a:r>
            <a:r>
              <a:rPr lang="de-DE" altLang="zh-CN" sz="2800" dirty="0">
                <a:latin typeface="Arial" charset="0"/>
                <a:ea typeface="Arial" charset="0"/>
                <a:cs typeface="Arial" charset="0"/>
              </a:rPr>
              <a:t>, ...</a:t>
            </a:r>
            <a:endParaRPr kumimoji="1" lang="zh-CN" altLang="en-US" sz="28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1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-275" dirty="0">
                <a:latin typeface="Arial" charset="0"/>
                <a:ea typeface="Arial" charset="0"/>
                <a:cs typeface="Arial" charset="0"/>
              </a:rPr>
              <a:t>Assembly</a:t>
            </a:r>
            <a:r>
              <a:rPr lang="en-US" altLang="zh-CN" spc="-385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spc="-204" dirty="0">
                <a:latin typeface="Arial" charset="0"/>
                <a:ea typeface="Arial" charset="0"/>
                <a:cs typeface="Arial" charset="0"/>
              </a:rPr>
              <a:t>Variables:</a:t>
            </a:r>
            <a:r>
              <a:rPr lang="en-US" altLang="zh-CN" spc="-385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spc="-270" dirty="0" smtClean="0">
                <a:latin typeface="Arial" charset="0"/>
                <a:ea typeface="Arial" charset="0"/>
                <a:cs typeface="Arial" charset="0"/>
              </a:rPr>
              <a:t>Registers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61092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Unlike HLL like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C or python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assembly cannot use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variables</a:t>
            </a:r>
          </a:p>
          <a:p>
            <a:pPr lvl="1"/>
            <a:r>
              <a:rPr lang="en-US" altLang="zh-CN" sz="2800" dirty="0">
                <a:latin typeface="Arial" charset="0"/>
                <a:ea typeface="Arial" charset="0"/>
                <a:cs typeface="Arial" charset="0"/>
              </a:rPr>
              <a:t>Why not? Keep Hardware Simple </a:t>
            </a:r>
            <a:endParaRPr lang="en-US" altLang="zh-CN" sz="2800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endParaRPr kumimoji="1" lang="en-US" altLang="zh-CN" sz="2800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Assembly operands are registers </a:t>
            </a:r>
            <a:endParaRPr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Limited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number of special locations built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directly in CPU</a:t>
            </a:r>
            <a:endParaRPr lang="en-US" altLang="zh-CN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O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perations </a:t>
            </a: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can only be performed on these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!</a:t>
            </a:r>
          </a:p>
          <a:p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Benefit: Since registers are directly in hardware, they’re very fast (faster than </a:t>
            </a:r>
            <a:r>
              <a:rPr lang="en-US" altLang="zh-CN" dirty="0" smtClean="0">
                <a:latin typeface="Arial" charset="0"/>
                <a:ea typeface="Arial" charset="0"/>
                <a:cs typeface="Arial" charset="0"/>
              </a:rPr>
              <a:t>0.25ns)</a:t>
            </a:r>
            <a:endParaRPr kumimoji="1" lang="en-US" altLang="zh-CN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57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5467" y="176563"/>
            <a:ext cx="8763000" cy="688864"/>
          </a:xfrm>
          <a:prstGeom prst="rect">
            <a:avLst/>
          </a:prstGeom>
        </p:spPr>
        <p:txBody>
          <a:bodyPr vert="horz" wrap="square" lIns="0" tIns="11642" rIns="0" bIns="0" rtlCol="0" anchor="ctr">
            <a:spAutoFit/>
          </a:bodyPr>
          <a:lstStyle/>
          <a:p>
            <a:pPr marL="188376">
              <a:lnSpc>
                <a:spcPct val="100000"/>
              </a:lnSpc>
              <a:spcBef>
                <a:spcPts val="92"/>
              </a:spcBef>
            </a:pPr>
            <a:r>
              <a:rPr spc="-225" dirty="0" smtClean="0"/>
              <a:t>Registers</a:t>
            </a:r>
            <a:r>
              <a:rPr spc="-346" dirty="0" smtClean="0"/>
              <a:t> </a:t>
            </a:r>
            <a:r>
              <a:rPr spc="-108" dirty="0"/>
              <a:t>are</a:t>
            </a:r>
            <a:r>
              <a:rPr spc="-341" dirty="0"/>
              <a:t> </a:t>
            </a:r>
            <a:r>
              <a:rPr spc="-183" dirty="0">
                <a:uFill>
                  <a:solidFill>
                    <a:srgbClr val="E3DCD1"/>
                  </a:solidFill>
                </a:uFill>
              </a:rPr>
              <a:t>Inside</a:t>
            </a:r>
            <a:r>
              <a:rPr spc="-317" dirty="0"/>
              <a:t> </a:t>
            </a:r>
            <a:r>
              <a:rPr spc="-42" dirty="0"/>
              <a:t>the</a:t>
            </a:r>
            <a:r>
              <a:rPr spc="-296" dirty="0"/>
              <a:t> </a:t>
            </a:r>
            <a:r>
              <a:rPr spc="-292" dirty="0"/>
              <a:t>Processor</a:t>
            </a:r>
          </a:p>
        </p:txBody>
      </p:sp>
      <p:sp>
        <p:nvSpPr>
          <p:cNvPr id="3" name="object 3"/>
          <p:cNvSpPr/>
          <p:nvPr/>
        </p:nvSpPr>
        <p:spPr>
          <a:xfrm>
            <a:off x="4279174" y="5895351"/>
            <a:ext cx="1615546" cy="317500"/>
          </a:xfrm>
          <a:custGeom>
            <a:avLst/>
            <a:gdLst/>
            <a:ahLst/>
            <a:cxnLst/>
            <a:rect l="l" t="t" r="r" b="b"/>
            <a:pathLst>
              <a:path w="1938654" h="381000">
                <a:moveTo>
                  <a:pt x="968756" y="187452"/>
                </a:moveTo>
                <a:lnTo>
                  <a:pt x="966216" y="195072"/>
                </a:lnTo>
                <a:lnTo>
                  <a:pt x="963168" y="207263"/>
                </a:lnTo>
                <a:lnTo>
                  <a:pt x="960120" y="216407"/>
                </a:lnTo>
                <a:lnTo>
                  <a:pt x="957072" y="228600"/>
                </a:lnTo>
                <a:lnTo>
                  <a:pt x="957072" y="243839"/>
                </a:lnTo>
                <a:lnTo>
                  <a:pt x="954024" y="256031"/>
                </a:lnTo>
                <a:lnTo>
                  <a:pt x="950976" y="289559"/>
                </a:lnTo>
                <a:lnTo>
                  <a:pt x="950976" y="323088"/>
                </a:lnTo>
                <a:lnTo>
                  <a:pt x="947927" y="359663"/>
                </a:lnTo>
                <a:lnTo>
                  <a:pt x="949547" y="368141"/>
                </a:lnTo>
                <a:lnTo>
                  <a:pt x="954024" y="374903"/>
                </a:lnTo>
                <a:lnTo>
                  <a:pt x="960786" y="379380"/>
                </a:lnTo>
                <a:lnTo>
                  <a:pt x="969263" y="380999"/>
                </a:lnTo>
                <a:lnTo>
                  <a:pt x="977741" y="379380"/>
                </a:lnTo>
                <a:lnTo>
                  <a:pt x="984503" y="374903"/>
                </a:lnTo>
                <a:lnTo>
                  <a:pt x="988980" y="368141"/>
                </a:lnTo>
                <a:lnTo>
                  <a:pt x="990600" y="359663"/>
                </a:lnTo>
                <a:lnTo>
                  <a:pt x="987551" y="323088"/>
                </a:lnTo>
                <a:lnTo>
                  <a:pt x="987551" y="289559"/>
                </a:lnTo>
                <a:lnTo>
                  <a:pt x="984503" y="259079"/>
                </a:lnTo>
                <a:lnTo>
                  <a:pt x="981455" y="243839"/>
                </a:lnTo>
                <a:lnTo>
                  <a:pt x="981455" y="228600"/>
                </a:lnTo>
                <a:lnTo>
                  <a:pt x="978407" y="216407"/>
                </a:lnTo>
                <a:lnTo>
                  <a:pt x="968756" y="187452"/>
                </a:lnTo>
                <a:close/>
              </a:path>
              <a:path w="1938654" h="381000">
                <a:moveTo>
                  <a:pt x="926592" y="195072"/>
                </a:moveTo>
                <a:lnTo>
                  <a:pt x="932687" y="201167"/>
                </a:lnTo>
                <a:lnTo>
                  <a:pt x="932687" y="207263"/>
                </a:lnTo>
                <a:lnTo>
                  <a:pt x="941831" y="234695"/>
                </a:lnTo>
                <a:lnTo>
                  <a:pt x="941831" y="249935"/>
                </a:lnTo>
                <a:lnTo>
                  <a:pt x="944879" y="262128"/>
                </a:lnTo>
                <a:lnTo>
                  <a:pt x="947927" y="292607"/>
                </a:lnTo>
                <a:lnTo>
                  <a:pt x="947927" y="359663"/>
                </a:lnTo>
                <a:lnTo>
                  <a:pt x="950976" y="323088"/>
                </a:lnTo>
                <a:lnTo>
                  <a:pt x="950976" y="289559"/>
                </a:lnTo>
                <a:lnTo>
                  <a:pt x="954024" y="256031"/>
                </a:lnTo>
                <a:lnTo>
                  <a:pt x="957072" y="243839"/>
                </a:lnTo>
                <a:lnTo>
                  <a:pt x="957072" y="228600"/>
                </a:lnTo>
                <a:lnTo>
                  <a:pt x="960120" y="216407"/>
                </a:lnTo>
                <a:lnTo>
                  <a:pt x="963168" y="207263"/>
                </a:lnTo>
                <a:lnTo>
                  <a:pt x="964692" y="201167"/>
                </a:lnTo>
                <a:lnTo>
                  <a:pt x="935735" y="201167"/>
                </a:lnTo>
                <a:lnTo>
                  <a:pt x="932687" y="198119"/>
                </a:lnTo>
                <a:lnTo>
                  <a:pt x="926592" y="195072"/>
                </a:lnTo>
                <a:close/>
              </a:path>
              <a:path w="1938654" h="381000">
                <a:moveTo>
                  <a:pt x="1886711" y="158495"/>
                </a:moveTo>
                <a:lnTo>
                  <a:pt x="1880616" y="162559"/>
                </a:lnTo>
                <a:lnTo>
                  <a:pt x="1880616" y="164591"/>
                </a:lnTo>
                <a:lnTo>
                  <a:pt x="981455" y="164591"/>
                </a:lnTo>
                <a:lnTo>
                  <a:pt x="978407" y="167639"/>
                </a:lnTo>
                <a:lnTo>
                  <a:pt x="978407" y="170687"/>
                </a:lnTo>
                <a:lnTo>
                  <a:pt x="972311" y="176785"/>
                </a:lnTo>
                <a:lnTo>
                  <a:pt x="968756" y="187452"/>
                </a:lnTo>
                <a:lnTo>
                  <a:pt x="978407" y="216407"/>
                </a:lnTo>
                <a:lnTo>
                  <a:pt x="981455" y="228600"/>
                </a:lnTo>
                <a:lnTo>
                  <a:pt x="981455" y="243839"/>
                </a:lnTo>
                <a:lnTo>
                  <a:pt x="984503" y="259079"/>
                </a:lnTo>
                <a:lnTo>
                  <a:pt x="987551" y="289559"/>
                </a:lnTo>
                <a:lnTo>
                  <a:pt x="987551" y="323088"/>
                </a:lnTo>
                <a:lnTo>
                  <a:pt x="990600" y="359663"/>
                </a:lnTo>
                <a:lnTo>
                  <a:pt x="990600" y="292607"/>
                </a:lnTo>
                <a:lnTo>
                  <a:pt x="993648" y="262128"/>
                </a:lnTo>
                <a:lnTo>
                  <a:pt x="996696" y="249935"/>
                </a:lnTo>
                <a:lnTo>
                  <a:pt x="996696" y="237744"/>
                </a:lnTo>
                <a:lnTo>
                  <a:pt x="999744" y="225551"/>
                </a:lnTo>
                <a:lnTo>
                  <a:pt x="1002792" y="216407"/>
                </a:lnTo>
                <a:lnTo>
                  <a:pt x="1002792" y="207263"/>
                </a:lnTo>
                <a:lnTo>
                  <a:pt x="1005839" y="204215"/>
                </a:lnTo>
                <a:lnTo>
                  <a:pt x="1007363" y="201167"/>
                </a:lnTo>
                <a:lnTo>
                  <a:pt x="1002792" y="201167"/>
                </a:lnTo>
                <a:lnTo>
                  <a:pt x="1008887" y="195072"/>
                </a:lnTo>
                <a:lnTo>
                  <a:pt x="1905000" y="195072"/>
                </a:lnTo>
                <a:lnTo>
                  <a:pt x="1908048" y="192023"/>
                </a:lnTo>
                <a:lnTo>
                  <a:pt x="1911096" y="192023"/>
                </a:lnTo>
                <a:lnTo>
                  <a:pt x="1911096" y="185928"/>
                </a:lnTo>
                <a:lnTo>
                  <a:pt x="1917192" y="179831"/>
                </a:lnTo>
                <a:lnTo>
                  <a:pt x="1920239" y="173735"/>
                </a:lnTo>
                <a:lnTo>
                  <a:pt x="1923287" y="164591"/>
                </a:lnTo>
                <a:lnTo>
                  <a:pt x="1924049" y="161544"/>
                </a:lnTo>
                <a:lnTo>
                  <a:pt x="1883663" y="161544"/>
                </a:lnTo>
                <a:lnTo>
                  <a:pt x="1886711" y="158495"/>
                </a:lnTo>
                <a:close/>
              </a:path>
              <a:path w="1938654" h="381000">
                <a:moveTo>
                  <a:pt x="926592" y="195072"/>
                </a:moveTo>
                <a:lnTo>
                  <a:pt x="36575" y="195072"/>
                </a:lnTo>
                <a:lnTo>
                  <a:pt x="36575" y="198119"/>
                </a:lnTo>
                <a:lnTo>
                  <a:pt x="39624" y="198119"/>
                </a:lnTo>
                <a:lnTo>
                  <a:pt x="42672" y="201167"/>
                </a:lnTo>
                <a:lnTo>
                  <a:pt x="932687" y="201167"/>
                </a:lnTo>
                <a:lnTo>
                  <a:pt x="926592" y="195072"/>
                </a:lnTo>
                <a:close/>
              </a:path>
              <a:path w="1938654" h="381000">
                <a:moveTo>
                  <a:pt x="39624" y="0"/>
                </a:moveTo>
                <a:lnTo>
                  <a:pt x="0" y="0"/>
                </a:lnTo>
                <a:lnTo>
                  <a:pt x="0" y="73151"/>
                </a:lnTo>
                <a:lnTo>
                  <a:pt x="3048" y="103631"/>
                </a:lnTo>
                <a:lnTo>
                  <a:pt x="6096" y="118872"/>
                </a:lnTo>
                <a:lnTo>
                  <a:pt x="9144" y="131063"/>
                </a:lnTo>
                <a:lnTo>
                  <a:pt x="9144" y="143256"/>
                </a:lnTo>
                <a:lnTo>
                  <a:pt x="12192" y="155447"/>
                </a:lnTo>
                <a:lnTo>
                  <a:pt x="18287" y="173735"/>
                </a:lnTo>
                <a:lnTo>
                  <a:pt x="24383" y="182879"/>
                </a:lnTo>
                <a:lnTo>
                  <a:pt x="27431" y="185928"/>
                </a:lnTo>
                <a:lnTo>
                  <a:pt x="27431" y="192023"/>
                </a:lnTo>
                <a:lnTo>
                  <a:pt x="30479" y="192023"/>
                </a:lnTo>
                <a:lnTo>
                  <a:pt x="33527" y="195072"/>
                </a:lnTo>
                <a:lnTo>
                  <a:pt x="929639" y="195072"/>
                </a:lnTo>
                <a:lnTo>
                  <a:pt x="935735" y="201167"/>
                </a:lnTo>
                <a:lnTo>
                  <a:pt x="964692" y="201167"/>
                </a:lnTo>
                <a:lnTo>
                  <a:pt x="966216" y="195072"/>
                </a:lnTo>
                <a:lnTo>
                  <a:pt x="968756" y="187452"/>
                </a:lnTo>
                <a:lnTo>
                  <a:pt x="966216" y="179831"/>
                </a:lnTo>
                <a:lnTo>
                  <a:pt x="963168" y="173735"/>
                </a:lnTo>
                <a:lnTo>
                  <a:pt x="960120" y="170687"/>
                </a:lnTo>
                <a:lnTo>
                  <a:pt x="960120" y="167639"/>
                </a:lnTo>
                <a:lnTo>
                  <a:pt x="957072" y="164591"/>
                </a:lnTo>
                <a:lnTo>
                  <a:pt x="60959" y="164591"/>
                </a:lnTo>
                <a:lnTo>
                  <a:pt x="56388" y="161544"/>
                </a:lnTo>
                <a:lnTo>
                  <a:pt x="54863" y="161544"/>
                </a:lnTo>
                <a:lnTo>
                  <a:pt x="48768" y="158495"/>
                </a:lnTo>
                <a:lnTo>
                  <a:pt x="57911" y="158495"/>
                </a:lnTo>
                <a:lnTo>
                  <a:pt x="54863" y="152400"/>
                </a:lnTo>
                <a:lnTo>
                  <a:pt x="51816" y="143256"/>
                </a:lnTo>
                <a:lnTo>
                  <a:pt x="51816" y="134113"/>
                </a:lnTo>
                <a:lnTo>
                  <a:pt x="48768" y="124967"/>
                </a:lnTo>
                <a:lnTo>
                  <a:pt x="45720" y="112775"/>
                </a:lnTo>
                <a:lnTo>
                  <a:pt x="45720" y="97535"/>
                </a:lnTo>
                <a:lnTo>
                  <a:pt x="42672" y="67056"/>
                </a:lnTo>
                <a:lnTo>
                  <a:pt x="39624" y="33528"/>
                </a:lnTo>
                <a:lnTo>
                  <a:pt x="39624" y="0"/>
                </a:lnTo>
                <a:close/>
              </a:path>
              <a:path w="1938654" h="381000">
                <a:moveTo>
                  <a:pt x="1011935" y="195072"/>
                </a:moveTo>
                <a:lnTo>
                  <a:pt x="1005839" y="198119"/>
                </a:lnTo>
                <a:lnTo>
                  <a:pt x="1002792" y="201167"/>
                </a:lnTo>
                <a:lnTo>
                  <a:pt x="1007363" y="201167"/>
                </a:lnTo>
                <a:lnTo>
                  <a:pt x="1008887" y="198119"/>
                </a:lnTo>
                <a:lnTo>
                  <a:pt x="1011935" y="195072"/>
                </a:lnTo>
                <a:close/>
              </a:path>
              <a:path w="1938654" h="381000">
                <a:moveTo>
                  <a:pt x="1901952" y="195072"/>
                </a:moveTo>
                <a:lnTo>
                  <a:pt x="1011935" y="195072"/>
                </a:lnTo>
                <a:lnTo>
                  <a:pt x="1008887" y="198119"/>
                </a:lnTo>
                <a:lnTo>
                  <a:pt x="1007363" y="201167"/>
                </a:lnTo>
                <a:lnTo>
                  <a:pt x="1895855" y="201167"/>
                </a:lnTo>
                <a:lnTo>
                  <a:pt x="1898903" y="198119"/>
                </a:lnTo>
                <a:lnTo>
                  <a:pt x="1901952" y="198119"/>
                </a:lnTo>
                <a:lnTo>
                  <a:pt x="1901952" y="195072"/>
                </a:lnTo>
                <a:close/>
              </a:path>
              <a:path w="1938654" h="381000">
                <a:moveTo>
                  <a:pt x="929639" y="195072"/>
                </a:moveTo>
                <a:lnTo>
                  <a:pt x="926592" y="195072"/>
                </a:lnTo>
                <a:lnTo>
                  <a:pt x="932687" y="198119"/>
                </a:lnTo>
                <a:lnTo>
                  <a:pt x="929639" y="195072"/>
                </a:lnTo>
                <a:close/>
              </a:path>
              <a:path w="1938654" h="381000">
                <a:moveTo>
                  <a:pt x="1011935" y="195072"/>
                </a:moveTo>
                <a:lnTo>
                  <a:pt x="1008887" y="195072"/>
                </a:lnTo>
                <a:lnTo>
                  <a:pt x="1005840" y="198119"/>
                </a:lnTo>
                <a:lnTo>
                  <a:pt x="1011935" y="195072"/>
                </a:lnTo>
                <a:close/>
              </a:path>
              <a:path w="1938654" h="381000">
                <a:moveTo>
                  <a:pt x="57911" y="158495"/>
                </a:moveTo>
                <a:lnTo>
                  <a:pt x="51816" y="158495"/>
                </a:lnTo>
                <a:lnTo>
                  <a:pt x="60959" y="164591"/>
                </a:lnTo>
                <a:lnTo>
                  <a:pt x="57911" y="161544"/>
                </a:lnTo>
                <a:lnTo>
                  <a:pt x="57911" y="158495"/>
                </a:lnTo>
                <a:close/>
              </a:path>
              <a:path w="1938654" h="381000">
                <a:moveTo>
                  <a:pt x="941831" y="158495"/>
                </a:moveTo>
                <a:lnTo>
                  <a:pt x="57911" y="158495"/>
                </a:lnTo>
                <a:lnTo>
                  <a:pt x="57911" y="161544"/>
                </a:lnTo>
                <a:lnTo>
                  <a:pt x="60959" y="164591"/>
                </a:lnTo>
                <a:lnTo>
                  <a:pt x="954024" y="164591"/>
                </a:lnTo>
                <a:lnTo>
                  <a:pt x="950976" y="161544"/>
                </a:lnTo>
                <a:lnTo>
                  <a:pt x="941831" y="161544"/>
                </a:lnTo>
                <a:lnTo>
                  <a:pt x="941831" y="158495"/>
                </a:lnTo>
                <a:close/>
              </a:path>
              <a:path w="1938654" h="381000">
                <a:moveTo>
                  <a:pt x="1880616" y="158495"/>
                </a:moveTo>
                <a:lnTo>
                  <a:pt x="996696" y="158495"/>
                </a:lnTo>
                <a:lnTo>
                  <a:pt x="996696" y="161544"/>
                </a:lnTo>
                <a:lnTo>
                  <a:pt x="987551" y="161544"/>
                </a:lnTo>
                <a:lnTo>
                  <a:pt x="984503" y="164591"/>
                </a:lnTo>
                <a:lnTo>
                  <a:pt x="1877568" y="164591"/>
                </a:lnTo>
                <a:lnTo>
                  <a:pt x="1880616" y="161544"/>
                </a:lnTo>
                <a:lnTo>
                  <a:pt x="1880616" y="158495"/>
                </a:lnTo>
                <a:close/>
              </a:path>
              <a:path w="1938654" h="381000">
                <a:moveTo>
                  <a:pt x="1880616" y="161544"/>
                </a:moveTo>
                <a:lnTo>
                  <a:pt x="1877568" y="164591"/>
                </a:lnTo>
                <a:lnTo>
                  <a:pt x="1880616" y="162559"/>
                </a:lnTo>
                <a:lnTo>
                  <a:pt x="1880616" y="161544"/>
                </a:lnTo>
                <a:close/>
              </a:path>
              <a:path w="1938654" h="381000">
                <a:moveTo>
                  <a:pt x="1938527" y="0"/>
                </a:moveTo>
                <a:lnTo>
                  <a:pt x="1898903" y="0"/>
                </a:lnTo>
                <a:lnTo>
                  <a:pt x="1898903" y="36575"/>
                </a:lnTo>
                <a:lnTo>
                  <a:pt x="1895855" y="70103"/>
                </a:lnTo>
                <a:lnTo>
                  <a:pt x="1892807" y="97535"/>
                </a:lnTo>
                <a:lnTo>
                  <a:pt x="1892807" y="112775"/>
                </a:lnTo>
                <a:lnTo>
                  <a:pt x="1889759" y="124967"/>
                </a:lnTo>
                <a:lnTo>
                  <a:pt x="1886711" y="134113"/>
                </a:lnTo>
                <a:lnTo>
                  <a:pt x="1886711" y="146303"/>
                </a:lnTo>
                <a:lnTo>
                  <a:pt x="1880616" y="158495"/>
                </a:lnTo>
                <a:lnTo>
                  <a:pt x="1880616" y="162559"/>
                </a:lnTo>
                <a:lnTo>
                  <a:pt x="1886711" y="158495"/>
                </a:lnTo>
                <a:lnTo>
                  <a:pt x="1924811" y="158495"/>
                </a:lnTo>
                <a:lnTo>
                  <a:pt x="1926335" y="152400"/>
                </a:lnTo>
                <a:lnTo>
                  <a:pt x="1926335" y="143256"/>
                </a:lnTo>
                <a:lnTo>
                  <a:pt x="1929383" y="131063"/>
                </a:lnTo>
                <a:lnTo>
                  <a:pt x="1932431" y="115823"/>
                </a:lnTo>
                <a:lnTo>
                  <a:pt x="1935479" y="103631"/>
                </a:lnTo>
                <a:lnTo>
                  <a:pt x="1935479" y="70103"/>
                </a:lnTo>
                <a:lnTo>
                  <a:pt x="1938527" y="36575"/>
                </a:lnTo>
                <a:lnTo>
                  <a:pt x="1938527" y="0"/>
                </a:lnTo>
                <a:close/>
              </a:path>
              <a:path w="1938654" h="381000">
                <a:moveTo>
                  <a:pt x="51816" y="158495"/>
                </a:moveTo>
                <a:lnTo>
                  <a:pt x="48768" y="158495"/>
                </a:lnTo>
                <a:lnTo>
                  <a:pt x="54863" y="161544"/>
                </a:lnTo>
                <a:lnTo>
                  <a:pt x="51816" y="158495"/>
                </a:lnTo>
                <a:close/>
              </a:path>
              <a:path w="1938654" h="381000">
                <a:moveTo>
                  <a:pt x="51816" y="158495"/>
                </a:moveTo>
                <a:lnTo>
                  <a:pt x="54863" y="161544"/>
                </a:lnTo>
                <a:lnTo>
                  <a:pt x="56388" y="161544"/>
                </a:lnTo>
                <a:lnTo>
                  <a:pt x="51816" y="158495"/>
                </a:lnTo>
                <a:close/>
              </a:path>
              <a:path w="1938654" h="381000">
                <a:moveTo>
                  <a:pt x="1889759" y="158495"/>
                </a:moveTo>
                <a:lnTo>
                  <a:pt x="1886711" y="158495"/>
                </a:lnTo>
                <a:lnTo>
                  <a:pt x="1883663" y="161544"/>
                </a:lnTo>
                <a:lnTo>
                  <a:pt x="1889759" y="158495"/>
                </a:lnTo>
                <a:close/>
              </a:path>
              <a:path w="1938654" h="381000">
                <a:moveTo>
                  <a:pt x="1924811" y="158495"/>
                </a:moveTo>
                <a:lnTo>
                  <a:pt x="1889759" y="158495"/>
                </a:lnTo>
                <a:lnTo>
                  <a:pt x="1883663" y="161544"/>
                </a:lnTo>
                <a:lnTo>
                  <a:pt x="1924049" y="161544"/>
                </a:lnTo>
                <a:lnTo>
                  <a:pt x="1924811" y="158495"/>
                </a:lnTo>
                <a:close/>
              </a:path>
            </a:pathLst>
          </a:custGeom>
          <a:solidFill>
            <a:srgbClr val="E3DCD1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pSp>
        <p:nvGrpSpPr>
          <p:cNvPr id="5" name="object 5"/>
          <p:cNvGrpSpPr/>
          <p:nvPr/>
        </p:nvGrpSpPr>
        <p:grpSpPr>
          <a:xfrm>
            <a:off x="1640114" y="1116764"/>
            <a:ext cx="2954337" cy="4675717"/>
            <a:chOff x="3657600" y="1315719"/>
            <a:chExt cx="3545204" cy="5610860"/>
          </a:xfrm>
        </p:grpSpPr>
        <p:sp>
          <p:nvSpPr>
            <p:cNvPr id="6" name="object 6"/>
            <p:cNvSpPr/>
            <p:nvPr/>
          </p:nvSpPr>
          <p:spPr>
            <a:xfrm>
              <a:off x="3698367" y="1356359"/>
              <a:ext cx="3463925" cy="5529580"/>
            </a:xfrm>
            <a:custGeom>
              <a:avLst/>
              <a:gdLst/>
              <a:ahLst/>
              <a:cxnLst/>
              <a:rect l="l" t="t" r="r" b="b"/>
              <a:pathLst>
                <a:path w="3463925" h="5529580">
                  <a:moveTo>
                    <a:pt x="3463480" y="0"/>
                  </a:moveTo>
                  <a:lnTo>
                    <a:pt x="0" y="0"/>
                  </a:lnTo>
                  <a:lnTo>
                    <a:pt x="0" y="1690370"/>
                  </a:lnTo>
                  <a:lnTo>
                    <a:pt x="0" y="5396230"/>
                  </a:lnTo>
                  <a:lnTo>
                    <a:pt x="0" y="5529580"/>
                  </a:lnTo>
                  <a:lnTo>
                    <a:pt x="3463480" y="5529580"/>
                  </a:lnTo>
                  <a:lnTo>
                    <a:pt x="3463480" y="5396674"/>
                  </a:lnTo>
                  <a:lnTo>
                    <a:pt x="3463480" y="5396230"/>
                  </a:lnTo>
                  <a:lnTo>
                    <a:pt x="3463480" y="1690497"/>
                  </a:lnTo>
                  <a:lnTo>
                    <a:pt x="3295650" y="1690497"/>
                  </a:lnTo>
                  <a:lnTo>
                    <a:pt x="3295650" y="5396230"/>
                  </a:lnTo>
                  <a:lnTo>
                    <a:pt x="142303" y="5396230"/>
                  </a:lnTo>
                  <a:lnTo>
                    <a:pt x="142303" y="1690370"/>
                  </a:lnTo>
                  <a:lnTo>
                    <a:pt x="3463480" y="1690370"/>
                  </a:lnTo>
                  <a:lnTo>
                    <a:pt x="3463480" y="0"/>
                  </a:lnTo>
                  <a:close/>
                </a:path>
              </a:pathLst>
            </a:custGeom>
            <a:solidFill>
              <a:srgbClr val="C9DBC5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7" name="object 7"/>
            <p:cNvSpPr/>
            <p:nvPr/>
          </p:nvSpPr>
          <p:spPr>
            <a:xfrm>
              <a:off x="3657600" y="1315719"/>
              <a:ext cx="3545204" cy="5610860"/>
            </a:xfrm>
            <a:custGeom>
              <a:avLst/>
              <a:gdLst/>
              <a:ahLst/>
              <a:cxnLst/>
              <a:rect l="l" t="t" r="r" b="b"/>
              <a:pathLst>
                <a:path w="3545204" h="5610859">
                  <a:moveTo>
                    <a:pt x="3544824" y="0"/>
                  </a:moveTo>
                  <a:lnTo>
                    <a:pt x="3504247" y="0"/>
                  </a:lnTo>
                  <a:lnTo>
                    <a:pt x="3504247" y="40640"/>
                  </a:lnTo>
                  <a:lnTo>
                    <a:pt x="3504247" y="5570220"/>
                  </a:lnTo>
                  <a:lnTo>
                    <a:pt x="40767" y="5570220"/>
                  </a:lnTo>
                  <a:lnTo>
                    <a:pt x="40767" y="40640"/>
                  </a:lnTo>
                  <a:lnTo>
                    <a:pt x="3504247" y="40640"/>
                  </a:lnTo>
                  <a:lnTo>
                    <a:pt x="3504247" y="0"/>
                  </a:lnTo>
                  <a:lnTo>
                    <a:pt x="0" y="0"/>
                  </a:lnTo>
                  <a:lnTo>
                    <a:pt x="0" y="40640"/>
                  </a:lnTo>
                  <a:lnTo>
                    <a:pt x="0" y="5570220"/>
                  </a:lnTo>
                  <a:lnTo>
                    <a:pt x="0" y="5590540"/>
                  </a:lnTo>
                  <a:lnTo>
                    <a:pt x="0" y="5610860"/>
                  </a:lnTo>
                  <a:lnTo>
                    <a:pt x="3544824" y="5610860"/>
                  </a:lnTo>
                  <a:lnTo>
                    <a:pt x="3544824" y="5590540"/>
                  </a:lnTo>
                  <a:lnTo>
                    <a:pt x="3544824" y="5570220"/>
                  </a:lnTo>
                  <a:lnTo>
                    <a:pt x="3544824" y="40640"/>
                  </a:lnTo>
                  <a:lnTo>
                    <a:pt x="3544824" y="0"/>
                  </a:lnTo>
                  <a:close/>
                </a:path>
              </a:pathLst>
            </a:custGeom>
            <a:solidFill>
              <a:srgbClr val="6F95B3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8" name="object 8"/>
            <p:cNvSpPr/>
            <p:nvPr/>
          </p:nvSpPr>
          <p:spPr>
            <a:xfrm>
              <a:off x="3861054" y="3067240"/>
              <a:ext cx="3112770" cy="3665854"/>
            </a:xfrm>
            <a:custGeom>
              <a:avLst/>
              <a:gdLst/>
              <a:ahLst/>
              <a:cxnLst/>
              <a:rect l="l" t="t" r="r" b="b"/>
              <a:pathLst>
                <a:path w="3112770" h="3665854">
                  <a:moveTo>
                    <a:pt x="3112579" y="0"/>
                  </a:moveTo>
                  <a:lnTo>
                    <a:pt x="0" y="0"/>
                  </a:lnTo>
                  <a:lnTo>
                    <a:pt x="0" y="3665601"/>
                  </a:lnTo>
                  <a:lnTo>
                    <a:pt x="3112579" y="3665601"/>
                  </a:lnTo>
                  <a:lnTo>
                    <a:pt x="3112579" y="0"/>
                  </a:lnTo>
                  <a:close/>
                </a:path>
              </a:pathLst>
            </a:custGeom>
            <a:solidFill>
              <a:srgbClr val="00AFD9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9" name="object 9"/>
            <p:cNvSpPr/>
            <p:nvPr/>
          </p:nvSpPr>
          <p:spPr>
            <a:xfrm>
              <a:off x="3840670" y="2700527"/>
              <a:ext cx="3153410" cy="4052570"/>
            </a:xfrm>
            <a:custGeom>
              <a:avLst/>
              <a:gdLst/>
              <a:ahLst/>
              <a:cxnLst/>
              <a:rect l="l" t="t" r="r" b="b"/>
              <a:pathLst>
                <a:path w="3153409" h="4052570">
                  <a:moveTo>
                    <a:pt x="3153346" y="346202"/>
                  </a:moveTo>
                  <a:lnTo>
                    <a:pt x="3112579" y="346202"/>
                  </a:lnTo>
                  <a:lnTo>
                    <a:pt x="3112579" y="386842"/>
                  </a:lnTo>
                  <a:lnTo>
                    <a:pt x="3112579" y="4011422"/>
                  </a:lnTo>
                  <a:lnTo>
                    <a:pt x="40767" y="4011422"/>
                  </a:lnTo>
                  <a:lnTo>
                    <a:pt x="40767" y="386842"/>
                  </a:lnTo>
                  <a:lnTo>
                    <a:pt x="3112579" y="386842"/>
                  </a:lnTo>
                  <a:lnTo>
                    <a:pt x="3112579" y="346202"/>
                  </a:lnTo>
                  <a:lnTo>
                    <a:pt x="2410777" y="346202"/>
                  </a:lnTo>
                  <a:lnTo>
                    <a:pt x="2410777" y="151701"/>
                  </a:lnTo>
                  <a:lnTo>
                    <a:pt x="2476881" y="178308"/>
                  </a:lnTo>
                  <a:lnTo>
                    <a:pt x="2400681" y="0"/>
                  </a:lnTo>
                  <a:lnTo>
                    <a:pt x="2324290" y="178308"/>
                  </a:lnTo>
                  <a:lnTo>
                    <a:pt x="2390394" y="151777"/>
                  </a:lnTo>
                  <a:lnTo>
                    <a:pt x="2390394" y="346202"/>
                  </a:lnTo>
                  <a:lnTo>
                    <a:pt x="761619" y="346202"/>
                  </a:lnTo>
                  <a:lnTo>
                    <a:pt x="829056" y="188404"/>
                  </a:lnTo>
                  <a:lnTo>
                    <a:pt x="762952" y="215023"/>
                  </a:lnTo>
                  <a:lnTo>
                    <a:pt x="762952" y="0"/>
                  </a:lnTo>
                  <a:lnTo>
                    <a:pt x="742569" y="0"/>
                  </a:lnTo>
                  <a:lnTo>
                    <a:pt x="742569" y="214947"/>
                  </a:lnTo>
                  <a:lnTo>
                    <a:pt x="676465" y="188404"/>
                  </a:lnTo>
                  <a:lnTo>
                    <a:pt x="744067" y="346202"/>
                  </a:lnTo>
                  <a:lnTo>
                    <a:pt x="0" y="346202"/>
                  </a:lnTo>
                  <a:lnTo>
                    <a:pt x="0" y="386842"/>
                  </a:lnTo>
                  <a:lnTo>
                    <a:pt x="0" y="4011422"/>
                  </a:lnTo>
                  <a:lnTo>
                    <a:pt x="0" y="4031742"/>
                  </a:lnTo>
                  <a:lnTo>
                    <a:pt x="0" y="4052062"/>
                  </a:lnTo>
                  <a:lnTo>
                    <a:pt x="3153346" y="4052062"/>
                  </a:lnTo>
                  <a:lnTo>
                    <a:pt x="3153346" y="4032313"/>
                  </a:lnTo>
                  <a:lnTo>
                    <a:pt x="3153346" y="4031742"/>
                  </a:lnTo>
                  <a:lnTo>
                    <a:pt x="3153346" y="4011942"/>
                  </a:lnTo>
                  <a:lnTo>
                    <a:pt x="3132963" y="4011942"/>
                  </a:lnTo>
                  <a:lnTo>
                    <a:pt x="3132963" y="4011422"/>
                  </a:lnTo>
                  <a:lnTo>
                    <a:pt x="3153346" y="4011422"/>
                  </a:lnTo>
                  <a:lnTo>
                    <a:pt x="3153346" y="386842"/>
                  </a:lnTo>
                  <a:lnTo>
                    <a:pt x="3153346" y="34620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1809658" y="1507290"/>
            <a:ext cx="2593975" cy="343513"/>
          </a:xfrm>
          <a:prstGeom prst="rect">
            <a:avLst/>
          </a:prstGeom>
          <a:solidFill>
            <a:srgbClr val="00AFD9"/>
          </a:solidFill>
          <a:ln w="40767">
            <a:solidFill>
              <a:srgbClr val="000000"/>
            </a:solidFill>
          </a:ln>
        </p:spPr>
        <p:txBody>
          <a:bodyPr vert="horz" wrap="square" lIns="0" tIns="137054" rIns="0" bIns="0" rtlCol="0">
            <a:spAutoFit/>
          </a:bodyPr>
          <a:lstStyle/>
          <a:p>
            <a:pPr marL="147632">
              <a:spcBef>
                <a:spcPts val="1079"/>
              </a:spcBef>
            </a:pPr>
            <a:r>
              <a:rPr sz="1333" spc="-8" dirty="0">
                <a:solidFill>
                  <a:srgbClr val="FFFFFF"/>
                </a:solidFill>
                <a:latin typeface="Arial"/>
                <a:cs typeface="Arial"/>
              </a:rPr>
              <a:t>Control</a:t>
            </a:r>
            <a:endParaRPr sz="1333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947031" y="2702625"/>
            <a:ext cx="721254" cy="215807"/>
          </a:xfrm>
          <a:prstGeom prst="rect">
            <a:avLst/>
          </a:prstGeom>
        </p:spPr>
        <p:txBody>
          <a:bodyPr vert="horz" wrap="square" lIns="0" tIns="10583" rIns="0" bIns="0" rtlCol="0">
            <a:spAutoFit/>
          </a:bodyPr>
          <a:lstStyle/>
          <a:p>
            <a:pPr marL="10583">
              <a:spcBef>
                <a:spcPts val="83"/>
              </a:spcBef>
            </a:pPr>
            <a:r>
              <a:rPr sz="1333" spc="-8" dirty="0">
                <a:solidFill>
                  <a:srgbClr val="FFFFFF"/>
                </a:solidFill>
                <a:latin typeface="Arial"/>
                <a:cs typeface="Arial"/>
              </a:rPr>
              <a:t>Datapath</a:t>
            </a:r>
            <a:endParaRPr sz="1333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2041751" y="1116763"/>
            <a:ext cx="6492875" cy="4675717"/>
            <a:chOff x="4013644" y="1300480"/>
            <a:chExt cx="7791450" cy="5610860"/>
          </a:xfrm>
        </p:grpSpPr>
        <p:sp>
          <p:nvSpPr>
            <p:cNvPr id="13" name="object 13"/>
            <p:cNvSpPr/>
            <p:nvPr/>
          </p:nvSpPr>
          <p:spPr>
            <a:xfrm>
              <a:off x="4044124" y="5816345"/>
              <a:ext cx="2747010" cy="728345"/>
            </a:xfrm>
            <a:custGeom>
              <a:avLst/>
              <a:gdLst/>
              <a:ahLst/>
              <a:cxnLst/>
              <a:rect l="l" t="t" r="r" b="b"/>
              <a:pathLst>
                <a:path w="2747009" h="728345">
                  <a:moveTo>
                    <a:pt x="2746438" y="0"/>
                  </a:moveTo>
                  <a:lnTo>
                    <a:pt x="1464754" y="0"/>
                  </a:lnTo>
                  <a:lnTo>
                    <a:pt x="1373314" y="122110"/>
                  </a:lnTo>
                  <a:lnTo>
                    <a:pt x="1281684" y="0"/>
                  </a:lnTo>
                  <a:lnTo>
                    <a:pt x="0" y="0"/>
                  </a:lnTo>
                  <a:lnTo>
                    <a:pt x="539114" y="728090"/>
                  </a:lnTo>
                  <a:lnTo>
                    <a:pt x="2202179" y="728090"/>
                  </a:lnTo>
                  <a:lnTo>
                    <a:pt x="2746438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4013644" y="5801106"/>
              <a:ext cx="2807970" cy="758825"/>
            </a:xfrm>
            <a:custGeom>
              <a:avLst/>
              <a:gdLst/>
              <a:ahLst/>
              <a:cxnLst/>
              <a:rect l="l" t="t" r="r" b="b"/>
              <a:pathLst>
                <a:path w="2807970" h="758825">
                  <a:moveTo>
                    <a:pt x="1317307" y="0"/>
                  </a:moveTo>
                  <a:lnTo>
                    <a:pt x="0" y="0"/>
                  </a:lnTo>
                  <a:lnTo>
                    <a:pt x="564641" y="758571"/>
                  </a:lnTo>
                  <a:lnTo>
                    <a:pt x="2242946" y="758571"/>
                  </a:lnTo>
                  <a:lnTo>
                    <a:pt x="2265627" y="728091"/>
                  </a:lnTo>
                  <a:lnTo>
                    <a:pt x="579881" y="728091"/>
                  </a:lnTo>
                  <a:lnTo>
                    <a:pt x="61150" y="30480"/>
                  </a:lnTo>
                  <a:lnTo>
                    <a:pt x="1340841" y="30480"/>
                  </a:lnTo>
                  <a:lnTo>
                    <a:pt x="1317307" y="0"/>
                  </a:lnTo>
                  <a:close/>
                </a:path>
                <a:path w="2807970" h="758825">
                  <a:moveTo>
                    <a:pt x="2761678" y="5143"/>
                  </a:moveTo>
                  <a:lnTo>
                    <a:pt x="2227706" y="728091"/>
                  </a:lnTo>
                  <a:lnTo>
                    <a:pt x="2265627" y="728091"/>
                  </a:lnTo>
                  <a:lnTo>
                    <a:pt x="2784718" y="30480"/>
                  </a:lnTo>
                  <a:lnTo>
                    <a:pt x="2776918" y="30480"/>
                  </a:lnTo>
                  <a:lnTo>
                    <a:pt x="2776918" y="15240"/>
                  </a:lnTo>
                  <a:lnTo>
                    <a:pt x="2761678" y="5143"/>
                  </a:lnTo>
                  <a:close/>
                </a:path>
                <a:path w="2807970" h="758825">
                  <a:moveTo>
                    <a:pt x="1340841" y="30480"/>
                  </a:moveTo>
                  <a:lnTo>
                    <a:pt x="1302067" y="30480"/>
                  </a:lnTo>
                  <a:lnTo>
                    <a:pt x="1403794" y="162877"/>
                  </a:lnTo>
                  <a:lnTo>
                    <a:pt x="1440899" y="112014"/>
                  </a:lnTo>
                  <a:lnTo>
                    <a:pt x="1403794" y="112014"/>
                  </a:lnTo>
                  <a:lnTo>
                    <a:pt x="1340841" y="30480"/>
                  </a:lnTo>
                  <a:close/>
                </a:path>
                <a:path w="2807970" h="758825">
                  <a:moveTo>
                    <a:pt x="2776918" y="0"/>
                  </a:moveTo>
                  <a:lnTo>
                    <a:pt x="1485138" y="0"/>
                  </a:lnTo>
                  <a:lnTo>
                    <a:pt x="1403794" y="112014"/>
                  </a:lnTo>
                  <a:lnTo>
                    <a:pt x="1440899" y="112014"/>
                  </a:lnTo>
                  <a:lnTo>
                    <a:pt x="1500377" y="30480"/>
                  </a:lnTo>
                  <a:lnTo>
                    <a:pt x="2742964" y="30480"/>
                  </a:lnTo>
                  <a:lnTo>
                    <a:pt x="2761678" y="5143"/>
                  </a:lnTo>
                  <a:lnTo>
                    <a:pt x="2776918" y="5143"/>
                  </a:lnTo>
                  <a:lnTo>
                    <a:pt x="2776918" y="0"/>
                  </a:lnTo>
                  <a:close/>
                </a:path>
                <a:path w="2807970" h="758825">
                  <a:moveTo>
                    <a:pt x="2807398" y="0"/>
                  </a:moveTo>
                  <a:lnTo>
                    <a:pt x="2776918" y="0"/>
                  </a:lnTo>
                  <a:lnTo>
                    <a:pt x="2776918" y="30480"/>
                  </a:lnTo>
                  <a:lnTo>
                    <a:pt x="2784718" y="30480"/>
                  </a:lnTo>
                  <a:lnTo>
                    <a:pt x="2807398" y="0"/>
                  </a:lnTo>
                  <a:close/>
                </a:path>
                <a:path w="2807970" h="758825">
                  <a:moveTo>
                    <a:pt x="2776918" y="5143"/>
                  </a:moveTo>
                  <a:lnTo>
                    <a:pt x="2761678" y="5143"/>
                  </a:lnTo>
                  <a:lnTo>
                    <a:pt x="2776918" y="15240"/>
                  </a:lnTo>
                  <a:lnTo>
                    <a:pt x="2776918" y="514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8484108" y="1341119"/>
              <a:ext cx="3280410" cy="5529580"/>
            </a:xfrm>
            <a:custGeom>
              <a:avLst/>
              <a:gdLst/>
              <a:ahLst/>
              <a:cxnLst/>
              <a:rect l="l" t="t" r="r" b="b"/>
              <a:pathLst>
                <a:path w="3280409" h="5529580">
                  <a:moveTo>
                    <a:pt x="3280410" y="2260663"/>
                  </a:moveTo>
                  <a:lnTo>
                    <a:pt x="2375154" y="2260663"/>
                  </a:lnTo>
                  <a:lnTo>
                    <a:pt x="2375154" y="2275903"/>
                  </a:lnTo>
                  <a:lnTo>
                    <a:pt x="2375154" y="2642425"/>
                  </a:lnTo>
                  <a:lnTo>
                    <a:pt x="2375154" y="2657665"/>
                  </a:lnTo>
                  <a:lnTo>
                    <a:pt x="3280410" y="2657665"/>
                  </a:lnTo>
                  <a:lnTo>
                    <a:pt x="3280410" y="2642425"/>
                  </a:lnTo>
                  <a:lnTo>
                    <a:pt x="3280410" y="2275903"/>
                  </a:lnTo>
                  <a:lnTo>
                    <a:pt x="3280410" y="2260663"/>
                  </a:lnTo>
                  <a:close/>
                </a:path>
                <a:path w="3280409" h="5529580">
                  <a:moveTo>
                    <a:pt x="3280410" y="0"/>
                  </a:moveTo>
                  <a:lnTo>
                    <a:pt x="0" y="0"/>
                  </a:lnTo>
                  <a:lnTo>
                    <a:pt x="0" y="2092642"/>
                  </a:lnTo>
                  <a:lnTo>
                    <a:pt x="0" y="2260600"/>
                  </a:lnTo>
                  <a:lnTo>
                    <a:pt x="0" y="2658110"/>
                  </a:lnTo>
                  <a:lnTo>
                    <a:pt x="0" y="2825686"/>
                  </a:lnTo>
                  <a:lnTo>
                    <a:pt x="0" y="5529580"/>
                  </a:lnTo>
                  <a:lnTo>
                    <a:pt x="3280410" y="5529580"/>
                  </a:lnTo>
                  <a:lnTo>
                    <a:pt x="3280410" y="2825686"/>
                  </a:lnTo>
                  <a:lnTo>
                    <a:pt x="3280410" y="2658110"/>
                  </a:lnTo>
                  <a:lnTo>
                    <a:pt x="3092196" y="2658110"/>
                  </a:lnTo>
                  <a:lnTo>
                    <a:pt x="3092196" y="2825686"/>
                  </a:lnTo>
                  <a:lnTo>
                    <a:pt x="895159" y="2825686"/>
                  </a:lnTo>
                  <a:lnTo>
                    <a:pt x="895159" y="2658110"/>
                  </a:lnTo>
                  <a:lnTo>
                    <a:pt x="147447" y="2658110"/>
                  </a:lnTo>
                  <a:lnTo>
                    <a:pt x="147447" y="2260600"/>
                  </a:lnTo>
                  <a:lnTo>
                    <a:pt x="895159" y="2260600"/>
                  </a:lnTo>
                  <a:lnTo>
                    <a:pt x="895159" y="2092642"/>
                  </a:lnTo>
                  <a:lnTo>
                    <a:pt x="3092196" y="2092642"/>
                  </a:lnTo>
                  <a:lnTo>
                    <a:pt x="3092196" y="2260600"/>
                  </a:lnTo>
                  <a:lnTo>
                    <a:pt x="3280410" y="2260600"/>
                  </a:lnTo>
                  <a:lnTo>
                    <a:pt x="3280410" y="2092642"/>
                  </a:lnTo>
                  <a:lnTo>
                    <a:pt x="3280410" y="0"/>
                  </a:lnTo>
                  <a:close/>
                </a:path>
              </a:pathLst>
            </a:custGeom>
            <a:solidFill>
              <a:srgbClr val="C9DBC5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8443341" y="1300479"/>
              <a:ext cx="3362325" cy="5610860"/>
            </a:xfrm>
            <a:custGeom>
              <a:avLst/>
              <a:gdLst/>
              <a:ahLst/>
              <a:cxnLst/>
              <a:rect l="l" t="t" r="r" b="b"/>
              <a:pathLst>
                <a:path w="3362325" h="5610859">
                  <a:moveTo>
                    <a:pt x="3361753" y="0"/>
                  </a:moveTo>
                  <a:lnTo>
                    <a:pt x="3321177" y="0"/>
                  </a:lnTo>
                  <a:lnTo>
                    <a:pt x="3321177" y="40640"/>
                  </a:lnTo>
                  <a:lnTo>
                    <a:pt x="3321177" y="5570220"/>
                  </a:lnTo>
                  <a:lnTo>
                    <a:pt x="40767" y="5570220"/>
                  </a:lnTo>
                  <a:lnTo>
                    <a:pt x="40767" y="40640"/>
                  </a:lnTo>
                  <a:lnTo>
                    <a:pt x="3321177" y="40640"/>
                  </a:lnTo>
                  <a:lnTo>
                    <a:pt x="3321177" y="0"/>
                  </a:lnTo>
                  <a:lnTo>
                    <a:pt x="0" y="0"/>
                  </a:lnTo>
                  <a:lnTo>
                    <a:pt x="0" y="40640"/>
                  </a:lnTo>
                  <a:lnTo>
                    <a:pt x="0" y="5570220"/>
                  </a:lnTo>
                  <a:lnTo>
                    <a:pt x="0" y="5590540"/>
                  </a:lnTo>
                  <a:lnTo>
                    <a:pt x="0" y="5610860"/>
                  </a:lnTo>
                  <a:lnTo>
                    <a:pt x="3361753" y="5610860"/>
                  </a:lnTo>
                  <a:lnTo>
                    <a:pt x="3361753" y="5590540"/>
                  </a:lnTo>
                  <a:lnTo>
                    <a:pt x="3361753" y="5570220"/>
                  </a:lnTo>
                  <a:lnTo>
                    <a:pt x="3361753" y="40640"/>
                  </a:lnTo>
                  <a:lnTo>
                    <a:pt x="3361753" y="0"/>
                  </a:lnTo>
                  <a:close/>
                </a:path>
              </a:pathLst>
            </a:custGeom>
            <a:solidFill>
              <a:srgbClr val="6F95B3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1962217" y="3034465"/>
            <a:ext cx="2289175" cy="192360"/>
          </a:xfrm>
          <a:prstGeom prst="rect">
            <a:avLst/>
          </a:prstGeom>
          <a:solidFill>
            <a:srgbClr val="DCD4CE"/>
          </a:solidFill>
          <a:ln w="30479">
            <a:solidFill>
              <a:srgbClr val="00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47632">
              <a:lnSpc>
                <a:spcPts val="1475"/>
              </a:lnSpc>
            </a:pPr>
            <a:r>
              <a:rPr sz="1333" spc="-25" dirty="0">
                <a:latin typeface="Arial"/>
                <a:cs typeface="Arial"/>
              </a:rPr>
              <a:t>Program</a:t>
            </a:r>
            <a:r>
              <a:rPr sz="1333" spc="-54" dirty="0">
                <a:latin typeface="Arial"/>
                <a:cs typeface="Arial"/>
              </a:rPr>
              <a:t> </a:t>
            </a:r>
            <a:r>
              <a:rPr sz="1333" spc="-29" dirty="0">
                <a:latin typeface="Arial"/>
                <a:cs typeface="Arial"/>
              </a:rPr>
              <a:t>Counter </a:t>
            </a:r>
            <a:r>
              <a:rPr sz="1333" spc="-17" dirty="0">
                <a:latin typeface="Arial"/>
                <a:cs typeface="Arial"/>
              </a:rPr>
              <a:t>(PC)</a:t>
            </a:r>
            <a:endParaRPr sz="1333">
              <a:latin typeface="Arial"/>
              <a:cs typeface="Arial"/>
            </a:endParaRPr>
          </a:p>
        </p:txBody>
      </p:sp>
      <p:graphicFrame>
        <p:nvGraphicFramePr>
          <p:cNvPr id="18" name="object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93494"/>
              </p:ext>
            </p:extLst>
          </p:nvPr>
        </p:nvGraphicFramePr>
        <p:xfrm>
          <a:off x="1949518" y="3433457"/>
          <a:ext cx="2288646" cy="13382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8646"/>
              </a:tblGrid>
              <a:tr h="15663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74625">
                <a:tc>
                  <a:txBody>
                    <a:bodyPr/>
                    <a:lstStyle/>
                    <a:p>
                      <a:pPr marL="238125">
                        <a:lnSpc>
                          <a:spcPts val="1310"/>
                        </a:lnSpc>
                        <a:spcBef>
                          <a:spcPts val="235"/>
                        </a:spcBef>
                      </a:pPr>
                      <a:r>
                        <a:rPr sz="1300" spc="-10" dirty="0">
                          <a:latin typeface="Arial"/>
                          <a:cs typeface="Arial"/>
                        </a:rPr>
                        <a:t>Registers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24871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BCB8B5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603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BCB8B5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6457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6933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6086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746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</a:tbl>
          </a:graphicData>
        </a:graphic>
      </p:graphicFrame>
      <p:sp>
        <p:nvSpPr>
          <p:cNvPr id="19" name="object 19"/>
          <p:cNvSpPr txBox="1"/>
          <p:nvPr/>
        </p:nvSpPr>
        <p:spPr>
          <a:xfrm>
            <a:off x="2505830" y="4996245"/>
            <a:ext cx="1206500" cy="420927"/>
          </a:xfrm>
          <a:prstGeom prst="rect">
            <a:avLst/>
          </a:prstGeom>
        </p:spPr>
        <p:txBody>
          <a:bodyPr vert="horz" wrap="square" lIns="0" tIns="10583" rIns="0" bIns="0" rtlCol="0">
            <a:spAutoFit/>
          </a:bodyPr>
          <a:lstStyle/>
          <a:p>
            <a:pPr marL="236528" marR="4233" indent="-226474">
              <a:spcBef>
                <a:spcPts val="83"/>
              </a:spcBef>
            </a:pPr>
            <a:r>
              <a:rPr sz="1333" spc="-8" dirty="0">
                <a:latin typeface="Arial"/>
                <a:cs typeface="Arial"/>
              </a:rPr>
              <a:t>Arithmetic-</a:t>
            </a:r>
            <a:r>
              <a:rPr sz="1333" spc="-46" dirty="0">
                <a:latin typeface="Arial"/>
                <a:cs typeface="Arial"/>
              </a:rPr>
              <a:t>Logic </a:t>
            </a:r>
            <a:r>
              <a:rPr sz="1333" dirty="0">
                <a:latin typeface="Arial"/>
                <a:cs typeface="Arial"/>
              </a:rPr>
              <a:t>Unit</a:t>
            </a:r>
            <a:r>
              <a:rPr sz="1333" spc="-4" dirty="0">
                <a:latin typeface="Arial"/>
                <a:cs typeface="Arial"/>
              </a:rPr>
              <a:t> </a:t>
            </a:r>
            <a:r>
              <a:rPr sz="1333" spc="-8" dirty="0">
                <a:latin typeface="Arial"/>
                <a:cs typeface="Arial"/>
              </a:rPr>
              <a:t>(ALU)</a:t>
            </a:r>
            <a:endParaRPr sz="1333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794631" y="1165925"/>
            <a:ext cx="718608" cy="215807"/>
          </a:xfrm>
          <a:prstGeom prst="rect">
            <a:avLst/>
          </a:prstGeom>
        </p:spPr>
        <p:txBody>
          <a:bodyPr vert="horz" wrap="square" lIns="0" tIns="10583" rIns="0" bIns="0" rtlCol="0">
            <a:spAutoFit/>
          </a:bodyPr>
          <a:lstStyle/>
          <a:p>
            <a:pPr marL="10583">
              <a:spcBef>
                <a:spcPts val="83"/>
              </a:spcBef>
            </a:pPr>
            <a:r>
              <a:rPr sz="1333" spc="-58" dirty="0">
                <a:latin typeface="Arial"/>
                <a:cs typeface="Arial"/>
              </a:rPr>
              <a:t>Processor</a:t>
            </a:r>
            <a:endParaRPr sz="1333">
              <a:latin typeface="Arial"/>
              <a:cs typeface="Arial"/>
            </a:endParaRPr>
          </a:p>
        </p:txBody>
      </p:sp>
      <p:graphicFrame>
        <p:nvGraphicFramePr>
          <p:cNvPr id="21" name="object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454343"/>
              </p:ext>
            </p:extLst>
          </p:nvPr>
        </p:nvGraphicFramePr>
        <p:xfrm>
          <a:off x="5785077" y="1646461"/>
          <a:ext cx="2442632" cy="61012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0658"/>
                <a:gridCol w="610658"/>
                <a:gridCol w="610658"/>
                <a:gridCol w="610658"/>
              </a:tblGrid>
              <a:tr h="15345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5187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5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5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2" name="object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7402617"/>
              </p:ext>
            </p:extLst>
          </p:nvPr>
        </p:nvGraphicFramePr>
        <p:xfrm>
          <a:off x="5785077" y="5159599"/>
          <a:ext cx="2442632" cy="45772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0658"/>
                <a:gridCol w="610658"/>
                <a:gridCol w="610658"/>
                <a:gridCol w="610658"/>
              </a:tblGrid>
              <a:tr h="15345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5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  <a:tr h="15187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  <a:solidFill>
                      <a:srgbClr val="DCD4CE"/>
                    </a:solidFill>
                  </a:tcPr>
                </a:tc>
              </a:tr>
            </a:tbl>
          </a:graphicData>
        </a:graphic>
      </p:graphicFrame>
      <p:grpSp>
        <p:nvGrpSpPr>
          <p:cNvPr id="23" name="object 23"/>
          <p:cNvGrpSpPr/>
          <p:nvPr/>
        </p:nvGrpSpPr>
        <p:grpSpPr>
          <a:xfrm>
            <a:off x="4654252" y="1889122"/>
            <a:ext cx="3674692" cy="2876550"/>
            <a:chOff x="7182231" y="2257615"/>
            <a:chExt cx="4409631" cy="3451860"/>
          </a:xfrm>
        </p:grpSpPr>
        <p:sp>
          <p:nvSpPr>
            <p:cNvPr id="24" name="object 24"/>
            <p:cNvSpPr/>
            <p:nvPr/>
          </p:nvSpPr>
          <p:spPr>
            <a:xfrm>
              <a:off x="8646795" y="3250501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25" name="object 25"/>
            <p:cNvSpPr/>
            <p:nvPr/>
          </p:nvSpPr>
          <p:spPr>
            <a:xfrm>
              <a:off x="8631555" y="3234689"/>
              <a:ext cx="763270" cy="214629"/>
            </a:xfrm>
            <a:custGeom>
              <a:avLst/>
              <a:gdLst/>
              <a:ahLst/>
              <a:cxnLst/>
              <a:rect l="l" t="t" r="r" b="b"/>
              <a:pathLst>
                <a:path w="763270" h="214629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4150"/>
                  </a:lnTo>
                  <a:lnTo>
                    <a:pt x="30480" y="184150"/>
                  </a:lnTo>
                  <a:lnTo>
                    <a:pt x="3048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15811"/>
                  </a:lnTo>
                  <a:lnTo>
                    <a:pt x="0" y="30480"/>
                  </a:lnTo>
                  <a:lnTo>
                    <a:pt x="0" y="184150"/>
                  </a:lnTo>
                  <a:lnTo>
                    <a:pt x="0" y="199072"/>
                  </a:lnTo>
                  <a:lnTo>
                    <a:pt x="0" y="199390"/>
                  </a:lnTo>
                  <a:lnTo>
                    <a:pt x="0" y="214630"/>
                  </a:lnTo>
                  <a:lnTo>
                    <a:pt x="15240" y="214630"/>
                  </a:lnTo>
                  <a:lnTo>
                    <a:pt x="15240" y="199390"/>
                  </a:lnTo>
                  <a:lnTo>
                    <a:pt x="732472" y="199390"/>
                  </a:lnTo>
                  <a:lnTo>
                    <a:pt x="732472" y="199072"/>
                  </a:lnTo>
                  <a:lnTo>
                    <a:pt x="747712" y="199072"/>
                  </a:lnTo>
                  <a:lnTo>
                    <a:pt x="747712" y="18415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5811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26" name="object 26"/>
            <p:cNvSpPr/>
            <p:nvPr/>
          </p:nvSpPr>
          <p:spPr>
            <a:xfrm>
              <a:off x="9379267" y="3250501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281" y="183261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9364028" y="3234689"/>
              <a:ext cx="763270" cy="199390"/>
            </a:xfrm>
            <a:custGeom>
              <a:avLst/>
              <a:gdLst/>
              <a:ahLst/>
              <a:cxnLst/>
              <a:rect l="l" t="t" r="r" b="b"/>
              <a:pathLst>
                <a:path w="763270" h="199389">
                  <a:moveTo>
                    <a:pt x="76276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4150"/>
                  </a:lnTo>
                  <a:lnTo>
                    <a:pt x="30480" y="18415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5811"/>
                  </a:lnTo>
                  <a:lnTo>
                    <a:pt x="0" y="30480"/>
                  </a:lnTo>
                  <a:lnTo>
                    <a:pt x="0" y="184150"/>
                  </a:lnTo>
                  <a:lnTo>
                    <a:pt x="0" y="199072"/>
                  </a:lnTo>
                  <a:lnTo>
                    <a:pt x="0" y="199390"/>
                  </a:lnTo>
                  <a:lnTo>
                    <a:pt x="15240" y="199390"/>
                  </a:lnTo>
                  <a:lnTo>
                    <a:pt x="15240" y="199072"/>
                  </a:lnTo>
                  <a:lnTo>
                    <a:pt x="732282" y="199072"/>
                  </a:lnTo>
                  <a:lnTo>
                    <a:pt x="747522" y="199072"/>
                  </a:lnTo>
                  <a:lnTo>
                    <a:pt x="747522" y="184150"/>
                  </a:lnTo>
                  <a:lnTo>
                    <a:pt x="747522" y="30480"/>
                  </a:lnTo>
                  <a:lnTo>
                    <a:pt x="762762" y="30480"/>
                  </a:lnTo>
                  <a:lnTo>
                    <a:pt x="762762" y="15811"/>
                  </a:lnTo>
                  <a:lnTo>
                    <a:pt x="76276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10111549" y="3250501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10096310" y="3234689"/>
              <a:ext cx="763270" cy="199390"/>
            </a:xfrm>
            <a:custGeom>
              <a:avLst/>
              <a:gdLst/>
              <a:ahLst/>
              <a:cxnLst/>
              <a:rect l="l" t="t" r="r" b="b"/>
              <a:pathLst>
                <a:path w="763270" h="199389">
                  <a:moveTo>
                    <a:pt x="76295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4150"/>
                  </a:lnTo>
                  <a:lnTo>
                    <a:pt x="30480" y="18415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5811"/>
                  </a:lnTo>
                  <a:lnTo>
                    <a:pt x="0" y="30480"/>
                  </a:lnTo>
                  <a:lnTo>
                    <a:pt x="0" y="184150"/>
                  </a:lnTo>
                  <a:lnTo>
                    <a:pt x="0" y="199072"/>
                  </a:lnTo>
                  <a:lnTo>
                    <a:pt x="0" y="199390"/>
                  </a:lnTo>
                  <a:lnTo>
                    <a:pt x="15240" y="199390"/>
                  </a:lnTo>
                  <a:lnTo>
                    <a:pt x="15240" y="199072"/>
                  </a:lnTo>
                  <a:lnTo>
                    <a:pt x="732282" y="199072"/>
                  </a:lnTo>
                  <a:lnTo>
                    <a:pt x="747712" y="199072"/>
                  </a:lnTo>
                  <a:lnTo>
                    <a:pt x="747712" y="18415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5811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10844022" y="3250501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281" y="183261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10828592" y="3234689"/>
              <a:ext cx="763270" cy="214629"/>
            </a:xfrm>
            <a:custGeom>
              <a:avLst/>
              <a:gdLst/>
              <a:ahLst/>
              <a:cxnLst/>
              <a:rect l="l" t="t" r="r" b="b"/>
              <a:pathLst>
                <a:path w="763270" h="214629">
                  <a:moveTo>
                    <a:pt x="762952" y="199390"/>
                  </a:moveTo>
                  <a:lnTo>
                    <a:pt x="747712" y="199390"/>
                  </a:lnTo>
                  <a:lnTo>
                    <a:pt x="747712" y="214630"/>
                  </a:lnTo>
                  <a:lnTo>
                    <a:pt x="762952" y="214630"/>
                  </a:lnTo>
                  <a:lnTo>
                    <a:pt x="762952" y="199390"/>
                  </a:lnTo>
                  <a:close/>
                </a:path>
                <a:path w="763270" h="214629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4150"/>
                  </a:lnTo>
                  <a:lnTo>
                    <a:pt x="30670" y="184150"/>
                  </a:lnTo>
                  <a:lnTo>
                    <a:pt x="3067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30480"/>
                  </a:lnTo>
                  <a:lnTo>
                    <a:pt x="0" y="184150"/>
                  </a:lnTo>
                  <a:lnTo>
                    <a:pt x="0" y="199072"/>
                  </a:lnTo>
                  <a:lnTo>
                    <a:pt x="0" y="199390"/>
                  </a:lnTo>
                  <a:lnTo>
                    <a:pt x="15430" y="199390"/>
                  </a:lnTo>
                  <a:lnTo>
                    <a:pt x="15430" y="199072"/>
                  </a:lnTo>
                  <a:lnTo>
                    <a:pt x="732472" y="199072"/>
                  </a:lnTo>
                  <a:lnTo>
                    <a:pt x="747712" y="199072"/>
                  </a:lnTo>
                  <a:lnTo>
                    <a:pt x="762952" y="199072"/>
                  </a:lnTo>
                  <a:lnTo>
                    <a:pt x="762952" y="184150"/>
                  </a:lnTo>
                  <a:lnTo>
                    <a:pt x="762952" y="183832"/>
                  </a:lnTo>
                  <a:lnTo>
                    <a:pt x="762952" y="30480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8646795" y="3433762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8631555" y="3418839"/>
              <a:ext cx="763270" cy="213360"/>
            </a:xfrm>
            <a:custGeom>
              <a:avLst/>
              <a:gdLst/>
              <a:ahLst/>
              <a:cxnLst/>
              <a:rect l="l" t="t" r="r" b="b"/>
              <a:pathLst>
                <a:path w="763270" h="213360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14922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0" y="213360"/>
                  </a:lnTo>
                  <a:lnTo>
                    <a:pt x="15240" y="213360"/>
                  </a:lnTo>
                  <a:lnTo>
                    <a:pt x="15240" y="198120"/>
                  </a:lnTo>
                  <a:lnTo>
                    <a:pt x="732472" y="198120"/>
                  </a:lnTo>
                  <a:lnTo>
                    <a:pt x="747712" y="198120"/>
                  </a:lnTo>
                  <a:lnTo>
                    <a:pt x="747712" y="18288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4922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9379267" y="3433762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281" y="183261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9364028" y="3418839"/>
              <a:ext cx="763270" cy="198120"/>
            </a:xfrm>
            <a:custGeom>
              <a:avLst/>
              <a:gdLst/>
              <a:ahLst/>
              <a:cxnLst/>
              <a:rect l="l" t="t" r="r" b="b"/>
              <a:pathLst>
                <a:path w="763270" h="198120">
                  <a:moveTo>
                    <a:pt x="76276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4922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732282" y="198120"/>
                  </a:lnTo>
                  <a:lnTo>
                    <a:pt x="747522" y="198120"/>
                  </a:lnTo>
                  <a:lnTo>
                    <a:pt x="747522" y="182880"/>
                  </a:lnTo>
                  <a:lnTo>
                    <a:pt x="747522" y="30480"/>
                  </a:lnTo>
                  <a:lnTo>
                    <a:pt x="762762" y="30480"/>
                  </a:lnTo>
                  <a:lnTo>
                    <a:pt x="762762" y="14922"/>
                  </a:lnTo>
                  <a:lnTo>
                    <a:pt x="76276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10111549" y="3433762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37" name="object 37"/>
            <p:cNvSpPr/>
            <p:nvPr/>
          </p:nvSpPr>
          <p:spPr>
            <a:xfrm>
              <a:off x="10096310" y="3418839"/>
              <a:ext cx="763270" cy="198120"/>
            </a:xfrm>
            <a:custGeom>
              <a:avLst/>
              <a:gdLst/>
              <a:ahLst/>
              <a:cxnLst/>
              <a:rect l="l" t="t" r="r" b="b"/>
              <a:pathLst>
                <a:path w="763270" h="198120">
                  <a:moveTo>
                    <a:pt x="76295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4922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732282" y="198120"/>
                  </a:lnTo>
                  <a:lnTo>
                    <a:pt x="747712" y="198120"/>
                  </a:lnTo>
                  <a:lnTo>
                    <a:pt x="747712" y="18288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4922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38" name="object 38"/>
            <p:cNvSpPr/>
            <p:nvPr/>
          </p:nvSpPr>
          <p:spPr>
            <a:xfrm>
              <a:off x="10844022" y="3433762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281" y="183261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39" name="object 39"/>
            <p:cNvSpPr/>
            <p:nvPr/>
          </p:nvSpPr>
          <p:spPr>
            <a:xfrm>
              <a:off x="10828592" y="3418839"/>
              <a:ext cx="763270" cy="213360"/>
            </a:xfrm>
            <a:custGeom>
              <a:avLst/>
              <a:gdLst/>
              <a:ahLst/>
              <a:cxnLst/>
              <a:rect l="l" t="t" r="r" b="b"/>
              <a:pathLst>
                <a:path w="763270" h="213360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2880"/>
                  </a:lnTo>
                  <a:lnTo>
                    <a:pt x="30670" y="182880"/>
                  </a:lnTo>
                  <a:lnTo>
                    <a:pt x="3067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732472" y="198120"/>
                  </a:lnTo>
                  <a:lnTo>
                    <a:pt x="747712" y="198120"/>
                  </a:lnTo>
                  <a:lnTo>
                    <a:pt x="747712" y="213360"/>
                  </a:lnTo>
                  <a:lnTo>
                    <a:pt x="762952" y="213360"/>
                  </a:lnTo>
                  <a:lnTo>
                    <a:pt x="762952" y="198183"/>
                  </a:lnTo>
                  <a:lnTo>
                    <a:pt x="762952" y="182943"/>
                  </a:lnTo>
                  <a:lnTo>
                    <a:pt x="747712" y="182943"/>
                  </a:lnTo>
                  <a:lnTo>
                    <a:pt x="762952" y="182880"/>
                  </a:lnTo>
                  <a:lnTo>
                    <a:pt x="762952" y="30480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40" name="object 40"/>
            <p:cNvSpPr/>
            <p:nvPr/>
          </p:nvSpPr>
          <p:spPr>
            <a:xfrm>
              <a:off x="8646795" y="3617023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41" name="object 41"/>
            <p:cNvSpPr/>
            <p:nvPr/>
          </p:nvSpPr>
          <p:spPr>
            <a:xfrm>
              <a:off x="8631555" y="3601719"/>
              <a:ext cx="763270" cy="213360"/>
            </a:xfrm>
            <a:custGeom>
              <a:avLst/>
              <a:gdLst/>
              <a:ahLst/>
              <a:cxnLst/>
              <a:rect l="l" t="t" r="r" b="b"/>
              <a:pathLst>
                <a:path w="763270" h="213360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15303"/>
                  </a:lnTo>
                  <a:lnTo>
                    <a:pt x="0" y="30480"/>
                  </a:lnTo>
                  <a:lnTo>
                    <a:pt x="0" y="213360"/>
                  </a:lnTo>
                  <a:lnTo>
                    <a:pt x="15240" y="213360"/>
                  </a:lnTo>
                  <a:lnTo>
                    <a:pt x="15240" y="198564"/>
                  </a:lnTo>
                  <a:lnTo>
                    <a:pt x="762952" y="198564"/>
                  </a:lnTo>
                  <a:lnTo>
                    <a:pt x="762952" y="198120"/>
                  </a:lnTo>
                  <a:lnTo>
                    <a:pt x="747712" y="198120"/>
                  </a:lnTo>
                  <a:lnTo>
                    <a:pt x="747712" y="18288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5303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42" name="object 42"/>
            <p:cNvSpPr/>
            <p:nvPr/>
          </p:nvSpPr>
          <p:spPr>
            <a:xfrm>
              <a:off x="9379267" y="3617023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281" y="183261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43" name="object 43"/>
            <p:cNvSpPr/>
            <p:nvPr/>
          </p:nvSpPr>
          <p:spPr>
            <a:xfrm>
              <a:off x="9364028" y="3601719"/>
              <a:ext cx="763270" cy="198755"/>
            </a:xfrm>
            <a:custGeom>
              <a:avLst/>
              <a:gdLst/>
              <a:ahLst/>
              <a:cxnLst/>
              <a:rect l="l" t="t" r="r" b="b"/>
              <a:pathLst>
                <a:path w="763270" h="198754">
                  <a:moveTo>
                    <a:pt x="76276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5303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83324"/>
                  </a:lnTo>
                  <a:lnTo>
                    <a:pt x="0" y="198120"/>
                  </a:lnTo>
                  <a:lnTo>
                    <a:pt x="0" y="198564"/>
                  </a:lnTo>
                  <a:lnTo>
                    <a:pt x="762762" y="198564"/>
                  </a:lnTo>
                  <a:lnTo>
                    <a:pt x="762762" y="198120"/>
                  </a:lnTo>
                  <a:lnTo>
                    <a:pt x="747522" y="198120"/>
                  </a:lnTo>
                  <a:lnTo>
                    <a:pt x="747522" y="182880"/>
                  </a:lnTo>
                  <a:lnTo>
                    <a:pt x="747522" y="30480"/>
                  </a:lnTo>
                  <a:lnTo>
                    <a:pt x="762762" y="30480"/>
                  </a:lnTo>
                  <a:lnTo>
                    <a:pt x="762762" y="15303"/>
                  </a:lnTo>
                  <a:lnTo>
                    <a:pt x="76276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44" name="object 44"/>
            <p:cNvSpPr/>
            <p:nvPr/>
          </p:nvSpPr>
          <p:spPr>
            <a:xfrm>
              <a:off x="10111549" y="3617023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45" name="object 45"/>
            <p:cNvSpPr/>
            <p:nvPr/>
          </p:nvSpPr>
          <p:spPr>
            <a:xfrm>
              <a:off x="10096310" y="3601719"/>
              <a:ext cx="763270" cy="198755"/>
            </a:xfrm>
            <a:custGeom>
              <a:avLst/>
              <a:gdLst/>
              <a:ahLst/>
              <a:cxnLst/>
              <a:rect l="l" t="t" r="r" b="b"/>
              <a:pathLst>
                <a:path w="763270" h="198754">
                  <a:moveTo>
                    <a:pt x="76295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5303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0" y="198564"/>
                  </a:lnTo>
                  <a:lnTo>
                    <a:pt x="762952" y="198564"/>
                  </a:lnTo>
                  <a:lnTo>
                    <a:pt x="762952" y="198120"/>
                  </a:lnTo>
                  <a:lnTo>
                    <a:pt x="747712" y="198120"/>
                  </a:lnTo>
                  <a:lnTo>
                    <a:pt x="747712" y="18288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5303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46" name="object 46"/>
            <p:cNvSpPr/>
            <p:nvPr/>
          </p:nvSpPr>
          <p:spPr>
            <a:xfrm>
              <a:off x="10844022" y="3617023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281" y="183261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47" name="object 47"/>
            <p:cNvSpPr/>
            <p:nvPr/>
          </p:nvSpPr>
          <p:spPr>
            <a:xfrm>
              <a:off x="10828592" y="3601719"/>
              <a:ext cx="763270" cy="213360"/>
            </a:xfrm>
            <a:custGeom>
              <a:avLst/>
              <a:gdLst/>
              <a:ahLst/>
              <a:cxnLst/>
              <a:rect l="l" t="t" r="r" b="b"/>
              <a:pathLst>
                <a:path w="763270" h="213360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2880"/>
                  </a:lnTo>
                  <a:lnTo>
                    <a:pt x="30670" y="182880"/>
                  </a:lnTo>
                  <a:lnTo>
                    <a:pt x="3067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0" y="198564"/>
                  </a:lnTo>
                  <a:lnTo>
                    <a:pt x="0" y="213360"/>
                  </a:lnTo>
                  <a:lnTo>
                    <a:pt x="15430" y="213360"/>
                  </a:lnTo>
                  <a:lnTo>
                    <a:pt x="15430" y="198564"/>
                  </a:lnTo>
                  <a:lnTo>
                    <a:pt x="747712" y="198564"/>
                  </a:lnTo>
                  <a:lnTo>
                    <a:pt x="747712" y="213360"/>
                  </a:lnTo>
                  <a:lnTo>
                    <a:pt x="762952" y="213360"/>
                  </a:lnTo>
                  <a:lnTo>
                    <a:pt x="762952" y="198564"/>
                  </a:lnTo>
                  <a:lnTo>
                    <a:pt x="762952" y="198120"/>
                  </a:lnTo>
                  <a:lnTo>
                    <a:pt x="762952" y="183324"/>
                  </a:lnTo>
                  <a:lnTo>
                    <a:pt x="747712" y="183324"/>
                  </a:lnTo>
                  <a:lnTo>
                    <a:pt x="747712" y="182880"/>
                  </a:lnTo>
                  <a:lnTo>
                    <a:pt x="762952" y="182880"/>
                  </a:lnTo>
                  <a:lnTo>
                    <a:pt x="762952" y="30480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48" name="object 48"/>
            <p:cNvSpPr/>
            <p:nvPr/>
          </p:nvSpPr>
          <p:spPr>
            <a:xfrm>
              <a:off x="8646795" y="3800284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49" name="object 49"/>
            <p:cNvSpPr/>
            <p:nvPr/>
          </p:nvSpPr>
          <p:spPr>
            <a:xfrm>
              <a:off x="8639374" y="3725849"/>
              <a:ext cx="1488838" cy="394858"/>
            </a:xfrm>
            <a:custGeom>
              <a:avLst/>
              <a:gdLst/>
              <a:ahLst/>
              <a:cxnLst/>
              <a:rect l="l" t="t" r="r" b="b"/>
              <a:pathLst>
                <a:path w="1495425" h="214629">
                  <a:moveTo>
                    <a:pt x="1495234" y="0"/>
                  </a:moveTo>
                  <a:lnTo>
                    <a:pt x="1464754" y="0"/>
                  </a:lnTo>
                  <a:lnTo>
                    <a:pt x="1464754" y="30480"/>
                  </a:lnTo>
                  <a:lnTo>
                    <a:pt x="1464754" y="184150"/>
                  </a:lnTo>
                  <a:lnTo>
                    <a:pt x="762952" y="184150"/>
                  </a:lnTo>
                  <a:lnTo>
                    <a:pt x="762952" y="30480"/>
                  </a:lnTo>
                  <a:lnTo>
                    <a:pt x="1464754" y="30480"/>
                  </a:lnTo>
                  <a:lnTo>
                    <a:pt x="1464754" y="0"/>
                  </a:lnTo>
                  <a:lnTo>
                    <a:pt x="762952" y="0"/>
                  </a:lnTo>
                  <a:lnTo>
                    <a:pt x="732472" y="0"/>
                  </a:lnTo>
                  <a:lnTo>
                    <a:pt x="732472" y="30480"/>
                  </a:lnTo>
                  <a:lnTo>
                    <a:pt x="732472" y="184150"/>
                  </a:lnTo>
                  <a:lnTo>
                    <a:pt x="30480" y="184150"/>
                  </a:lnTo>
                  <a:lnTo>
                    <a:pt x="3048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444"/>
                  </a:lnTo>
                  <a:lnTo>
                    <a:pt x="0" y="15684"/>
                  </a:lnTo>
                  <a:lnTo>
                    <a:pt x="0" y="214630"/>
                  </a:lnTo>
                  <a:lnTo>
                    <a:pt x="15240" y="214630"/>
                  </a:lnTo>
                  <a:lnTo>
                    <a:pt x="15240" y="199390"/>
                  </a:lnTo>
                  <a:lnTo>
                    <a:pt x="732472" y="199390"/>
                  </a:lnTo>
                  <a:lnTo>
                    <a:pt x="747712" y="199390"/>
                  </a:lnTo>
                  <a:lnTo>
                    <a:pt x="747712" y="198945"/>
                  </a:lnTo>
                  <a:lnTo>
                    <a:pt x="1464754" y="198945"/>
                  </a:lnTo>
                  <a:lnTo>
                    <a:pt x="1479994" y="198945"/>
                  </a:lnTo>
                  <a:lnTo>
                    <a:pt x="1479994" y="184150"/>
                  </a:lnTo>
                  <a:lnTo>
                    <a:pt x="1479994" y="30480"/>
                  </a:lnTo>
                  <a:lnTo>
                    <a:pt x="1495234" y="30480"/>
                  </a:lnTo>
                  <a:lnTo>
                    <a:pt x="1495234" y="15684"/>
                  </a:lnTo>
                  <a:lnTo>
                    <a:pt x="1495234" y="444"/>
                  </a:lnTo>
                  <a:lnTo>
                    <a:pt x="149523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r>
                <a:rPr lang="en-US" sz="1500" dirty="0"/>
                <a:t> </a:t>
              </a:r>
              <a:r>
                <a:rPr lang="en-US" sz="1500" dirty="0" smtClean="0"/>
                <a:t>            </a:t>
              </a:r>
              <a:r>
                <a:rPr lang="en-US" sz="1200" b="1" dirty="0" smtClean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Bytes</a:t>
              </a:r>
            </a:p>
            <a:p>
              <a:endParaRPr sz="1200" dirty="0"/>
            </a:p>
          </p:txBody>
        </p:sp>
        <p:sp>
          <p:nvSpPr>
            <p:cNvPr id="50" name="object 50"/>
            <p:cNvSpPr/>
            <p:nvPr/>
          </p:nvSpPr>
          <p:spPr>
            <a:xfrm>
              <a:off x="10111549" y="3800284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51" name="object 51"/>
            <p:cNvSpPr/>
            <p:nvPr/>
          </p:nvSpPr>
          <p:spPr>
            <a:xfrm>
              <a:off x="10096310" y="3784599"/>
              <a:ext cx="763270" cy="199390"/>
            </a:xfrm>
            <a:custGeom>
              <a:avLst/>
              <a:gdLst/>
              <a:ahLst/>
              <a:cxnLst/>
              <a:rect l="l" t="t" r="r" b="b"/>
              <a:pathLst>
                <a:path w="763270" h="199389">
                  <a:moveTo>
                    <a:pt x="76295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4150"/>
                  </a:lnTo>
                  <a:lnTo>
                    <a:pt x="30480" y="18415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5684"/>
                  </a:lnTo>
                  <a:lnTo>
                    <a:pt x="0" y="30480"/>
                  </a:lnTo>
                  <a:lnTo>
                    <a:pt x="0" y="184150"/>
                  </a:lnTo>
                  <a:lnTo>
                    <a:pt x="0" y="198945"/>
                  </a:lnTo>
                  <a:lnTo>
                    <a:pt x="0" y="199390"/>
                  </a:lnTo>
                  <a:lnTo>
                    <a:pt x="15240" y="199390"/>
                  </a:lnTo>
                  <a:lnTo>
                    <a:pt x="15240" y="198945"/>
                  </a:lnTo>
                  <a:lnTo>
                    <a:pt x="732282" y="198945"/>
                  </a:lnTo>
                  <a:lnTo>
                    <a:pt x="747712" y="198945"/>
                  </a:lnTo>
                  <a:lnTo>
                    <a:pt x="747712" y="18415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5684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52" name="object 52"/>
            <p:cNvSpPr/>
            <p:nvPr/>
          </p:nvSpPr>
          <p:spPr>
            <a:xfrm>
              <a:off x="10844022" y="3800284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281" y="183261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53" name="object 53"/>
            <p:cNvSpPr/>
            <p:nvPr/>
          </p:nvSpPr>
          <p:spPr>
            <a:xfrm>
              <a:off x="10828592" y="3784599"/>
              <a:ext cx="763270" cy="214629"/>
            </a:xfrm>
            <a:custGeom>
              <a:avLst/>
              <a:gdLst/>
              <a:ahLst/>
              <a:cxnLst/>
              <a:rect l="l" t="t" r="r" b="b"/>
              <a:pathLst>
                <a:path w="763270" h="214629">
                  <a:moveTo>
                    <a:pt x="762952" y="199390"/>
                  </a:moveTo>
                  <a:lnTo>
                    <a:pt x="747712" y="199390"/>
                  </a:lnTo>
                  <a:lnTo>
                    <a:pt x="747712" y="214630"/>
                  </a:lnTo>
                  <a:lnTo>
                    <a:pt x="762952" y="214630"/>
                  </a:lnTo>
                  <a:lnTo>
                    <a:pt x="762952" y="199390"/>
                  </a:lnTo>
                  <a:close/>
                </a:path>
                <a:path w="763270" h="214629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4150"/>
                  </a:lnTo>
                  <a:lnTo>
                    <a:pt x="30670" y="184150"/>
                  </a:lnTo>
                  <a:lnTo>
                    <a:pt x="3067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30480"/>
                  </a:lnTo>
                  <a:lnTo>
                    <a:pt x="0" y="184150"/>
                  </a:lnTo>
                  <a:lnTo>
                    <a:pt x="0" y="198945"/>
                  </a:lnTo>
                  <a:lnTo>
                    <a:pt x="0" y="199390"/>
                  </a:lnTo>
                  <a:lnTo>
                    <a:pt x="15430" y="199390"/>
                  </a:lnTo>
                  <a:lnTo>
                    <a:pt x="15430" y="198945"/>
                  </a:lnTo>
                  <a:lnTo>
                    <a:pt x="732472" y="198945"/>
                  </a:lnTo>
                  <a:lnTo>
                    <a:pt x="747712" y="198945"/>
                  </a:lnTo>
                  <a:lnTo>
                    <a:pt x="762952" y="198945"/>
                  </a:lnTo>
                  <a:lnTo>
                    <a:pt x="762952" y="184150"/>
                  </a:lnTo>
                  <a:lnTo>
                    <a:pt x="762952" y="183705"/>
                  </a:lnTo>
                  <a:lnTo>
                    <a:pt x="762952" y="30480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54" name="object 54"/>
            <p:cNvSpPr/>
            <p:nvPr/>
          </p:nvSpPr>
          <p:spPr>
            <a:xfrm>
              <a:off x="8646795" y="3983545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55" name="object 55"/>
            <p:cNvSpPr/>
            <p:nvPr/>
          </p:nvSpPr>
          <p:spPr>
            <a:xfrm>
              <a:off x="8631555" y="3968749"/>
              <a:ext cx="763270" cy="213360"/>
            </a:xfrm>
            <a:custGeom>
              <a:avLst/>
              <a:gdLst/>
              <a:ahLst/>
              <a:cxnLst/>
              <a:rect l="l" t="t" r="r" b="b"/>
              <a:pathLst>
                <a:path w="763270" h="213360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14795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0" y="213360"/>
                  </a:lnTo>
                  <a:lnTo>
                    <a:pt x="15240" y="213360"/>
                  </a:lnTo>
                  <a:lnTo>
                    <a:pt x="15240" y="198120"/>
                  </a:lnTo>
                  <a:lnTo>
                    <a:pt x="732472" y="198120"/>
                  </a:lnTo>
                  <a:lnTo>
                    <a:pt x="747712" y="198120"/>
                  </a:lnTo>
                  <a:lnTo>
                    <a:pt x="747712" y="18288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4795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56" name="object 56"/>
            <p:cNvSpPr/>
            <p:nvPr/>
          </p:nvSpPr>
          <p:spPr>
            <a:xfrm>
              <a:off x="9379267" y="3983545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281" y="183261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57" name="object 57"/>
            <p:cNvSpPr/>
            <p:nvPr/>
          </p:nvSpPr>
          <p:spPr>
            <a:xfrm>
              <a:off x="9364028" y="3968749"/>
              <a:ext cx="763270" cy="198120"/>
            </a:xfrm>
            <a:custGeom>
              <a:avLst/>
              <a:gdLst/>
              <a:ahLst/>
              <a:cxnLst/>
              <a:rect l="l" t="t" r="r" b="b"/>
              <a:pathLst>
                <a:path w="763270" h="198120">
                  <a:moveTo>
                    <a:pt x="76276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4795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732282" y="198120"/>
                  </a:lnTo>
                  <a:lnTo>
                    <a:pt x="747522" y="198120"/>
                  </a:lnTo>
                  <a:lnTo>
                    <a:pt x="747522" y="182880"/>
                  </a:lnTo>
                  <a:lnTo>
                    <a:pt x="747522" y="30480"/>
                  </a:lnTo>
                  <a:lnTo>
                    <a:pt x="762762" y="30480"/>
                  </a:lnTo>
                  <a:lnTo>
                    <a:pt x="762762" y="14795"/>
                  </a:lnTo>
                  <a:lnTo>
                    <a:pt x="76276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58" name="object 58"/>
            <p:cNvSpPr/>
            <p:nvPr/>
          </p:nvSpPr>
          <p:spPr>
            <a:xfrm>
              <a:off x="10111549" y="3983545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59" name="object 59"/>
            <p:cNvSpPr/>
            <p:nvPr/>
          </p:nvSpPr>
          <p:spPr>
            <a:xfrm>
              <a:off x="10096310" y="3968749"/>
              <a:ext cx="763270" cy="198120"/>
            </a:xfrm>
            <a:custGeom>
              <a:avLst/>
              <a:gdLst/>
              <a:ahLst/>
              <a:cxnLst/>
              <a:rect l="l" t="t" r="r" b="b"/>
              <a:pathLst>
                <a:path w="763270" h="198120">
                  <a:moveTo>
                    <a:pt x="76295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4795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732282" y="198120"/>
                  </a:lnTo>
                  <a:lnTo>
                    <a:pt x="747712" y="198120"/>
                  </a:lnTo>
                  <a:lnTo>
                    <a:pt x="747712" y="18288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4795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60" name="object 60"/>
            <p:cNvSpPr/>
            <p:nvPr/>
          </p:nvSpPr>
          <p:spPr>
            <a:xfrm>
              <a:off x="10844022" y="3983545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281" y="183261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61" name="object 61"/>
            <p:cNvSpPr/>
            <p:nvPr/>
          </p:nvSpPr>
          <p:spPr>
            <a:xfrm>
              <a:off x="10828592" y="3968749"/>
              <a:ext cx="763270" cy="213360"/>
            </a:xfrm>
            <a:custGeom>
              <a:avLst/>
              <a:gdLst/>
              <a:ahLst/>
              <a:cxnLst/>
              <a:rect l="l" t="t" r="r" b="b"/>
              <a:pathLst>
                <a:path w="763270" h="213360">
                  <a:moveTo>
                    <a:pt x="762952" y="198120"/>
                  </a:moveTo>
                  <a:lnTo>
                    <a:pt x="747712" y="198120"/>
                  </a:lnTo>
                  <a:lnTo>
                    <a:pt x="747712" y="213360"/>
                  </a:lnTo>
                  <a:lnTo>
                    <a:pt x="762952" y="213360"/>
                  </a:lnTo>
                  <a:lnTo>
                    <a:pt x="762952" y="198120"/>
                  </a:lnTo>
                  <a:close/>
                </a:path>
                <a:path w="763270" h="213360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2880"/>
                  </a:lnTo>
                  <a:lnTo>
                    <a:pt x="30670" y="182880"/>
                  </a:lnTo>
                  <a:lnTo>
                    <a:pt x="3067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732472" y="198120"/>
                  </a:lnTo>
                  <a:lnTo>
                    <a:pt x="747712" y="198120"/>
                  </a:lnTo>
                  <a:lnTo>
                    <a:pt x="762952" y="198056"/>
                  </a:lnTo>
                  <a:lnTo>
                    <a:pt x="762952" y="182880"/>
                  </a:lnTo>
                  <a:lnTo>
                    <a:pt x="762952" y="30480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62" name="object 62"/>
            <p:cNvSpPr/>
            <p:nvPr/>
          </p:nvSpPr>
          <p:spPr>
            <a:xfrm>
              <a:off x="8646795" y="4166806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0"/>
                  </a:lnTo>
                  <a:lnTo>
                    <a:pt x="732472" y="183260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63" name="object 63"/>
            <p:cNvSpPr/>
            <p:nvPr/>
          </p:nvSpPr>
          <p:spPr>
            <a:xfrm>
              <a:off x="8631555" y="4151629"/>
              <a:ext cx="763270" cy="213360"/>
            </a:xfrm>
            <a:custGeom>
              <a:avLst/>
              <a:gdLst/>
              <a:ahLst/>
              <a:cxnLst/>
              <a:rect l="l" t="t" r="r" b="b"/>
              <a:pathLst>
                <a:path w="763270" h="213360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15176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0" y="198437"/>
                  </a:lnTo>
                  <a:lnTo>
                    <a:pt x="0" y="213360"/>
                  </a:lnTo>
                  <a:lnTo>
                    <a:pt x="15240" y="213360"/>
                  </a:lnTo>
                  <a:lnTo>
                    <a:pt x="15240" y="198437"/>
                  </a:lnTo>
                  <a:lnTo>
                    <a:pt x="762952" y="198437"/>
                  </a:lnTo>
                  <a:lnTo>
                    <a:pt x="762952" y="198120"/>
                  </a:lnTo>
                  <a:lnTo>
                    <a:pt x="747712" y="198120"/>
                  </a:lnTo>
                  <a:lnTo>
                    <a:pt x="747712" y="18288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5176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64" name="object 64"/>
            <p:cNvSpPr/>
            <p:nvPr/>
          </p:nvSpPr>
          <p:spPr>
            <a:xfrm>
              <a:off x="9379267" y="4166806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0"/>
                  </a:lnTo>
                  <a:lnTo>
                    <a:pt x="732281" y="183260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65" name="object 65"/>
            <p:cNvSpPr/>
            <p:nvPr/>
          </p:nvSpPr>
          <p:spPr>
            <a:xfrm>
              <a:off x="9364028" y="4151629"/>
              <a:ext cx="763270" cy="198755"/>
            </a:xfrm>
            <a:custGeom>
              <a:avLst/>
              <a:gdLst/>
              <a:ahLst/>
              <a:cxnLst/>
              <a:rect l="l" t="t" r="r" b="b"/>
              <a:pathLst>
                <a:path w="763270" h="198754">
                  <a:moveTo>
                    <a:pt x="76276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5176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0" y="198437"/>
                  </a:lnTo>
                  <a:lnTo>
                    <a:pt x="762762" y="198437"/>
                  </a:lnTo>
                  <a:lnTo>
                    <a:pt x="762762" y="198120"/>
                  </a:lnTo>
                  <a:lnTo>
                    <a:pt x="747522" y="198120"/>
                  </a:lnTo>
                  <a:lnTo>
                    <a:pt x="747522" y="182880"/>
                  </a:lnTo>
                  <a:lnTo>
                    <a:pt x="747522" y="30480"/>
                  </a:lnTo>
                  <a:lnTo>
                    <a:pt x="762762" y="30480"/>
                  </a:lnTo>
                  <a:lnTo>
                    <a:pt x="762762" y="15176"/>
                  </a:lnTo>
                  <a:lnTo>
                    <a:pt x="76276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66" name="object 66"/>
            <p:cNvSpPr/>
            <p:nvPr/>
          </p:nvSpPr>
          <p:spPr>
            <a:xfrm>
              <a:off x="10111549" y="4166806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0"/>
                  </a:lnTo>
                  <a:lnTo>
                    <a:pt x="732472" y="183260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67" name="object 67"/>
            <p:cNvSpPr/>
            <p:nvPr/>
          </p:nvSpPr>
          <p:spPr>
            <a:xfrm>
              <a:off x="10096310" y="4151629"/>
              <a:ext cx="763270" cy="198755"/>
            </a:xfrm>
            <a:custGeom>
              <a:avLst/>
              <a:gdLst/>
              <a:ahLst/>
              <a:cxnLst/>
              <a:rect l="l" t="t" r="r" b="b"/>
              <a:pathLst>
                <a:path w="763270" h="198754">
                  <a:moveTo>
                    <a:pt x="76295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2880"/>
                  </a:lnTo>
                  <a:lnTo>
                    <a:pt x="30480" y="18288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5176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0" y="198437"/>
                  </a:lnTo>
                  <a:lnTo>
                    <a:pt x="762952" y="198437"/>
                  </a:lnTo>
                  <a:lnTo>
                    <a:pt x="762952" y="198120"/>
                  </a:lnTo>
                  <a:lnTo>
                    <a:pt x="747712" y="198120"/>
                  </a:lnTo>
                  <a:lnTo>
                    <a:pt x="747712" y="18288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5176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68" name="object 68"/>
            <p:cNvSpPr/>
            <p:nvPr/>
          </p:nvSpPr>
          <p:spPr>
            <a:xfrm>
              <a:off x="10844022" y="4166806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0"/>
                  </a:lnTo>
                  <a:lnTo>
                    <a:pt x="732281" y="183260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69" name="object 69"/>
            <p:cNvSpPr/>
            <p:nvPr/>
          </p:nvSpPr>
          <p:spPr>
            <a:xfrm>
              <a:off x="10828592" y="4151629"/>
              <a:ext cx="763270" cy="213360"/>
            </a:xfrm>
            <a:custGeom>
              <a:avLst/>
              <a:gdLst/>
              <a:ahLst/>
              <a:cxnLst/>
              <a:rect l="l" t="t" r="r" b="b"/>
              <a:pathLst>
                <a:path w="763270" h="213360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2880"/>
                  </a:lnTo>
                  <a:lnTo>
                    <a:pt x="30670" y="182880"/>
                  </a:lnTo>
                  <a:lnTo>
                    <a:pt x="3067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30480"/>
                  </a:lnTo>
                  <a:lnTo>
                    <a:pt x="0" y="182880"/>
                  </a:lnTo>
                  <a:lnTo>
                    <a:pt x="0" y="198120"/>
                  </a:lnTo>
                  <a:lnTo>
                    <a:pt x="0" y="198437"/>
                  </a:lnTo>
                  <a:lnTo>
                    <a:pt x="0" y="213360"/>
                  </a:lnTo>
                  <a:lnTo>
                    <a:pt x="15430" y="213360"/>
                  </a:lnTo>
                  <a:lnTo>
                    <a:pt x="15430" y="198437"/>
                  </a:lnTo>
                  <a:lnTo>
                    <a:pt x="747712" y="198437"/>
                  </a:lnTo>
                  <a:lnTo>
                    <a:pt x="747712" y="213360"/>
                  </a:lnTo>
                  <a:lnTo>
                    <a:pt x="762952" y="213360"/>
                  </a:lnTo>
                  <a:lnTo>
                    <a:pt x="762952" y="198437"/>
                  </a:lnTo>
                  <a:lnTo>
                    <a:pt x="762952" y="198120"/>
                  </a:lnTo>
                  <a:lnTo>
                    <a:pt x="762952" y="183197"/>
                  </a:lnTo>
                  <a:lnTo>
                    <a:pt x="747712" y="183197"/>
                  </a:lnTo>
                  <a:lnTo>
                    <a:pt x="747712" y="182880"/>
                  </a:lnTo>
                  <a:lnTo>
                    <a:pt x="762952" y="182880"/>
                  </a:lnTo>
                  <a:lnTo>
                    <a:pt x="762952" y="30480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70" name="object 70"/>
            <p:cNvSpPr/>
            <p:nvPr/>
          </p:nvSpPr>
          <p:spPr>
            <a:xfrm>
              <a:off x="8646795" y="4350067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71" name="object 71"/>
            <p:cNvSpPr/>
            <p:nvPr/>
          </p:nvSpPr>
          <p:spPr>
            <a:xfrm>
              <a:off x="8631555" y="4334509"/>
              <a:ext cx="763270" cy="214629"/>
            </a:xfrm>
            <a:custGeom>
              <a:avLst/>
              <a:gdLst/>
              <a:ahLst/>
              <a:cxnLst/>
              <a:rect l="l" t="t" r="r" b="b"/>
              <a:pathLst>
                <a:path w="763270" h="214629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4150"/>
                  </a:lnTo>
                  <a:lnTo>
                    <a:pt x="30480" y="184150"/>
                  </a:lnTo>
                  <a:lnTo>
                    <a:pt x="3048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15557"/>
                  </a:lnTo>
                  <a:lnTo>
                    <a:pt x="0" y="30480"/>
                  </a:lnTo>
                  <a:lnTo>
                    <a:pt x="0" y="184150"/>
                  </a:lnTo>
                  <a:lnTo>
                    <a:pt x="0" y="199390"/>
                  </a:lnTo>
                  <a:lnTo>
                    <a:pt x="0" y="214630"/>
                  </a:lnTo>
                  <a:lnTo>
                    <a:pt x="762952" y="214630"/>
                  </a:lnTo>
                  <a:lnTo>
                    <a:pt x="762952" y="199390"/>
                  </a:lnTo>
                  <a:lnTo>
                    <a:pt x="747712" y="199390"/>
                  </a:lnTo>
                  <a:lnTo>
                    <a:pt x="747712" y="18415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5557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72" name="object 72"/>
            <p:cNvSpPr/>
            <p:nvPr/>
          </p:nvSpPr>
          <p:spPr>
            <a:xfrm>
              <a:off x="9379267" y="4350067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281" y="183261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73" name="object 73"/>
            <p:cNvSpPr/>
            <p:nvPr/>
          </p:nvSpPr>
          <p:spPr>
            <a:xfrm>
              <a:off x="9364028" y="4334509"/>
              <a:ext cx="763270" cy="214629"/>
            </a:xfrm>
            <a:custGeom>
              <a:avLst/>
              <a:gdLst/>
              <a:ahLst/>
              <a:cxnLst/>
              <a:rect l="l" t="t" r="r" b="b"/>
              <a:pathLst>
                <a:path w="763270" h="214629">
                  <a:moveTo>
                    <a:pt x="76276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4150"/>
                  </a:lnTo>
                  <a:lnTo>
                    <a:pt x="30480" y="18415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5557"/>
                  </a:lnTo>
                  <a:lnTo>
                    <a:pt x="0" y="30480"/>
                  </a:lnTo>
                  <a:lnTo>
                    <a:pt x="0" y="184150"/>
                  </a:lnTo>
                  <a:lnTo>
                    <a:pt x="0" y="199390"/>
                  </a:lnTo>
                  <a:lnTo>
                    <a:pt x="0" y="214630"/>
                  </a:lnTo>
                  <a:lnTo>
                    <a:pt x="762762" y="214630"/>
                  </a:lnTo>
                  <a:lnTo>
                    <a:pt x="762762" y="199390"/>
                  </a:lnTo>
                  <a:lnTo>
                    <a:pt x="747522" y="199390"/>
                  </a:lnTo>
                  <a:lnTo>
                    <a:pt x="747522" y="184150"/>
                  </a:lnTo>
                  <a:lnTo>
                    <a:pt x="747522" y="30480"/>
                  </a:lnTo>
                  <a:lnTo>
                    <a:pt x="762762" y="30480"/>
                  </a:lnTo>
                  <a:lnTo>
                    <a:pt x="762762" y="15557"/>
                  </a:lnTo>
                  <a:lnTo>
                    <a:pt x="76276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74" name="object 74"/>
            <p:cNvSpPr/>
            <p:nvPr/>
          </p:nvSpPr>
          <p:spPr>
            <a:xfrm>
              <a:off x="10111549" y="4350067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472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472" y="183261"/>
                  </a:lnTo>
                  <a:lnTo>
                    <a:pt x="732472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75" name="object 75"/>
            <p:cNvSpPr/>
            <p:nvPr/>
          </p:nvSpPr>
          <p:spPr>
            <a:xfrm>
              <a:off x="10096310" y="4334509"/>
              <a:ext cx="763270" cy="214629"/>
            </a:xfrm>
            <a:custGeom>
              <a:avLst/>
              <a:gdLst/>
              <a:ahLst/>
              <a:cxnLst/>
              <a:rect l="l" t="t" r="r" b="b"/>
              <a:pathLst>
                <a:path w="763270" h="214629">
                  <a:moveTo>
                    <a:pt x="762952" y="0"/>
                  </a:moveTo>
                  <a:lnTo>
                    <a:pt x="732282" y="0"/>
                  </a:lnTo>
                  <a:lnTo>
                    <a:pt x="732282" y="30480"/>
                  </a:lnTo>
                  <a:lnTo>
                    <a:pt x="732282" y="184150"/>
                  </a:lnTo>
                  <a:lnTo>
                    <a:pt x="30480" y="184150"/>
                  </a:lnTo>
                  <a:lnTo>
                    <a:pt x="30480" y="30480"/>
                  </a:lnTo>
                  <a:lnTo>
                    <a:pt x="732282" y="30480"/>
                  </a:lnTo>
                  <a:lnTo>
                    <a:pt x="732282" y="0"/>
                  </a:lnTo>
                  <a:lnTo>
                    <a:pt x="0" y="0"/>
                  </a:lnTo>
                  <a:lnTo>
                    <a:pt x="0" y="15557"/>
                  </a:lnTo>
                  <a:lnTo>
                    <a:pt x="0" y="30480"/>
                  </a:lnTo>
                  <a:lnTo>
                    <a:pt x="0" y="184150"/>
                  </a:lnTo>
                  <a:lnTo>
                    <a:pt x="0" y="199390"/>
                  </a:lnTo>
                  <a:lnTo>
                    <a:pt x="0" y="214630"/>
                  </a:lnTo>
                  <a:lnTo>
                    <a:pt x="762952" y="214630"/>
                  </a:lnTo>
                  <a:lnTo>
                    <a:pt x="762952" y="199390"/>
                  </a:lnTo>
                  <a:lnTo>
                    <a:pt x="747712" y="199390"/>
                  </a:lnTo>
                  <a:lnTo>
                    <a:pt x="747712" y="184150"/>
                  </a:lnTo>
                  <a:lnTo>
                    <a:pt x="747712" y="30480"/>
                  </a:lnTo>
                  <a:lnTo>
                    <a:pt x="762952" y="30480"/>
                  </a:lnTo>
                  <a:lnTo>
                    <a:pt x="762952" y="15557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76" name="object 76"/>
            <p:cNvSpPr/>
            <p:nvPr/>
          </p:nvSpPr>
          <p:spPr>
            <a:xfrm>
              <a:off x="10844022" y="4350067"/>
              <a:ext cx="732790" cy="183515"/>
            </a:xfrm>
            <a:custGeom>
              <a:avLst/>
              <a:gdLst/>
              <a:ahLst/>
              <a:cxnLst/>
              <a:rect l="l" t="t" r="r" b="b"/>
              <a:pathLst>
                <a:path w="732790" h="183514">
                  <a:moveTo>
                    <a:pt x="732281" y="0"/>
                  </a:moveTo>
                  <a:lnTo>
                    <a:pt x="0" y="0"/>
                  </a:lnTo>
                  <a:lnTo>
                    <a:pt x="0" y="183261"/>
                  </a:lnTo>
                  <a:lnTo>
                    <a:pt x="732281" y="183261"/>
                  </a:lnTo>
                  <a:lnTo>
                    <a:pt x="732281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77" name="object 77"/>
            <p:cNvSpPr/>
            <p:nvPr/>
          </p:nvSpPr>
          <p:spPr>
            <a:xfrm>
              <a:off x="10828592" y="4334509"/>
              <a:ext cx="763270" cy="214629"/>
            </a:xfrm>
            <a:custGeom>
              <a:avLst/>
              <a:gdLst/>
              <a:ahLst/>
              <a:cxnLst/>
              <a:rect l="l" t="t" r="r" b="b"/>
              <a:pathLst>
                <a:path w="763270" h="214629">
                  <a:moveTo>
                    <a:pt x="762952" y="0"/>
                  </a:moveTo>
                  <a:lnTo>
                    <a:pt x="732472" y="0"/>
                  </a:lnTo>
                  <a:lnTo>
                    <a:pt x="732472" y="30480"/>
                  </a:lnTo>
                  <a:lnTo>
                    <a:pt x="732472" y="184150"/>
                  </a:lnTo>
                  <a:lnTo>
                    <a:pt x="30670" y="184150"/>
                  </a:lnTo>
                  <a:lnTo>
                    <a:pt x="30670" y="30480"/>
                  </a:lnTo>
                  <a:lnTo>
                    <a:pt x="732472" y="30480"/>
                  </a:lnTo>
                  <a:lnTo>
                    <a:pt x="732472" y="0"/>
                  </a:lnTo>
                  <a:lnTo>
                    <a:pt x="0" y="0"/>
                  </a:lnTo>
                  <a:lnTo>
                    <a:pt x="0" y="30480"/>
                  </a:lnTo>
                  <a:lnTo>
                    <a:pt x="0" y="184150"/>
                  </a:lnTo>
                  <a:lnTo>
                    <a:pt x="0" y="199390"/>
                  </a:lnTo>
                  <a:lnTo>
                    <a:pt x="0" y="214630"/>
                  </a:lnTo>
                  <a:lnTo>
                    <a:pt x="762952" y="214630"/>
                  </a:lnTo>
                  <a:lnTo>
                    <a:pt x="762952" y="199390"/>
                  </a:lnTo>
                  <a:lnTo>
                    <a:pt x="747712" y="199390"/>
                  </a:lnTo>
                  <a:lnTo>
                    <a:pt x="747712" y="198818"/>
                  </a:lnTo>
                  <a:lnTo>
                    <a:pt x="762952" y="198818"/>
                  </a:lnTo>
                  <a:lnTo>
                    <a:pt x="762952" y="184150"/>
                  </a:lnTo>
                  <a:lnTo>
                    <a:pt x="762952" y="183578"/>
                  </a:lnTo>
                  <a:lnTo>
                    <a:pt x="762952" y="30480"/>
                  </a:lnTo>
                  <a:lnTo>
                    <a:pt x="7629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78" name="object 78"/>
            <p:cNvSpPr/>
            <p:nvPr/>
          </p:nvSpPr>
          <p:spPr>
            <a:xfrm>
              <a:off x="10111549" y="2909315"/>
              <a:ext cx="26034" cy="20955"/>
            </a:xfrm>
            <a:custGeom>
              <a:avLst/>
              <a:gdLst/>
              <a:ahLst/>
              <a:cxnLst/>
              <a:rect l="l" t="t" r="r" b="b"/>
              <a:pathLst>
                <a:path w="26034" h="20955">
                  <a:moveTo>
                    <a:pt x="15240" y="0"/>
                  </a:moveTo>
                  <a:lnTo>
                    <a:pt x="5143" y="0"/>
                  </a:lnTo>
                  <a:lnTo>
                    <a:pt x="0" y="5143"/>
                  </a:lnTo>
                  <a:lnTo>
                    <a:pt x="0" y="15239"/>
                  </a:lnTo>
                  <a:lnTo>
                    <a:pt x="5143" y="20383"/>
                  </a:lnTo>
                  <a:lnTo>
                    <a:pt x="15240" y="20383"/>
                  </a:lnTo>
                  <a:lnTo>
                    <a:pt x="25527" y="15239"/>
                  </a:lnTo>
                  <a:lnTo>
                    <a:pt x="25527" y="10287"/>
                  </a:lnTo>
                  <a:lnTo>
                    <a:pt x="25527" y="5143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79" name="object 79"/>
            <p:cNvSpPr/>
            <p:nvPr/>
          </p:nvSpPr>
          <p:spPr>
            <a:xfrm>
              <a:off x="10096309" y="2894076"/>
              <a:ext cx="51435" cy="51435"/>
            </a:xfrm>
            <a:custGeom>
              <a:avLst/>
              <a:gdLst/>
              <a:ahLst/>
              <a:cxnLst/>
              <a:rect l="l" t="t" r="r" b="b"/>
              <a:pathLst>
                <a:path w="51434" h="51435">
                  <a:moveTo>
                    <a:pt x="25526" y="0"/>
                  </a:moveTo>
                  <a:lnTo>
                    <a:pt x="15028" y="1818"/>
                  </a:lnTo>
                  <a:lnTo>
                    <a:pt x="6977" y="6977"/>
                  </a:lnTo>
                  <a:lnTo>
                    <a:pt x="1818" y="15028"/>
                  </a:lnTo>
                  <a:lnTo>
                    <a:pt x="0" y="25526"/>
                  </a:lnTo>
                  <a:lnTo>
                    <a:pt x="1818" y="35915"/>
                  </a:lnTo>
                  <a:lnTo>
                    <a:pt x="6977" y="43910"/>
                  </a:lnTo>
                  <a:lnTo>
                    <a:pt x="15028" y="49047"/>
                  </a:lnTo>
                  <a:lnTo>
                    <a:pt x="25526" y="50863"/>
                  </a:lnTo>
                  <a:lnTo>
                    <a:pt x="35915" y="49047"/>
                  </a:lnTo>
                  <a:lnTo>
                    <a:pt x="43910" y="43910"/>
                  </a:lnTo>
                  <a:lnTo>
                    <a:pt x="49047" y="35915"/>
                  </a:lnTo>
                  <a:lnTo>
                    <a:pt x="50863" y="25526"/>
                  </a:lnTo>
                  <a:lnTo>
                    <a:pt x="25526" y="25526"/>
                  </a:lnTo>
                  <a:lnTo>
                    <a:pt x="25526" y="20383"/>
                  </a:lnTo>
                  <a:lnTo>
                    <a:pt x="49973" y="20383"/>
                  </a:lnTo>
                  <a:lnTo>
                    <a:pt x="49047" y="15028"/>
                  </a:lnTo>
                  <a:lnTo>
                    <a:pt x="43910" y="6977"/>
                  </a:lnTo>
                  <a:lnTo>
                    <a:pt x="35915" y="1818"/>
                  </a:lnTo>
                  <a:lnTo>
                    <a:pt x="25526" y="0"/>
                  </a:lnTo>
                  <a:close/>
                </a:path>
                <a:path w="51434" h="51435">
                  <a:moveTo>
                    <a:pt x="30479" y="20383"/>
                  </a:moveTo>
                  <a:lnTo>
                    <a:pt x="25526" y="20383"/>
                  </a:lnTo>
                  <a:lnTo>
                    <a:pt x="25526" y="25526"/>
                  </a:lnTo>
                  <a:lnTo>
                    <a:pt x="30479" y="25526"/>
                  </a:lnTo>
                  <a:lnTo>
                    <a:pt x="30479" y="20383"/>
                  </a:lnTo>
                  <a:close/>
                </a:path>
                <a:path w="51434" h="51435">
                  <a:moveTo>
                    <a:pt x="49973" y="20383"/>
                  </a:moveTo>
                  <a:lnTo>
                    <a:pt x="30479" y="20383"/>
                  </a:lnTo>
                  <a:lnTo>
                    <a:pt x="30479" y="25526"/>
                  </a:lnTo>
                  <a:lnTo>
                    <a:pt x="50863" y="25526"/>
                  </a:lnTo>
                  <a:lnTo>
                    <a:pt x="49973" y="2038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80" name="object 80"/>
            <p:cNvSpPr/>
            <p:nvPr/>
          </p:nvSpPr>
          <p:spPr>
            <a:xfrm>
              <a:off x="10111549" y="2827781"/>
              <a:ext cx="26034" cy="26034"/>
            </a:xfrm>
            <a:custGeom>
              <a:avLst/>
              <a:gdLst/>
              <a:ahLst/>
              <a:cxnLst/>
              <a:rect l="l" t="t" r="r" b="b"/>
              <a:pathLst>
                <a:path w="26034" h="26035">
                  <a:moveTo>
                    <a:pt x="20383" y="0"/>
                  </a:moveTo>
                  <a:lnTo>
                    <a:pt x="5143" y="0"/>
                  </a:lnTo>
                  <a:lnTo>
                    <a:pt x="0" y="5143"/>
                  </a:lnTo>
                  <a:lnTo>
                    <a:pt x="0" y="20383"/>
                  </a:lnTo>
                  <a:lnTo>
                    <a:pt x="5143" y="25526"/>
                  </a:lnTo>
                  <a:lnTo>
                    <a:pt x="20383" y="25526"/>
                  </a:lnTo>
                  <a:lnTo>
                    <a:pt x="25527" y="20383"/>
                  </a:lnTo>
                  <a:lnTo>
                    <a:pt x="25527" y="15430"/>
                  </a:lnTo>
                  <a:lnTo>
                    <a:pt x="25527" y="5143"/>
                  </a:lnTo>
                  <a:lnTo>
                    <a:pt x="20383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81" name="object 81"/>
            <p:cNvSpPr/>
            <p:nvPr/>
          </p:nvSpPr>
          <p:spPr>
            <a:xfrm>
              <a:off x="10096309" y="2812541"/>
              <a:ext cx="56515" cy="56515"/>
            </a:xfrm>
            <a:custGeom>
              <a:avLst/>
              <a:gdLst/>
              <a:ahLst/>
              <a:cxnLst/>
              <a:rect l="l" t="t" r="r" b="b"/>
              <a:pathLst>
                <a:path w="56515" h="56514">
                  <a:moveTo>
                    <a:pt x="30479" y="0"/>
                  </a:moveTo>
                  <a:lnTo>
                    <a:pt x="19288" y="2622"/>
                  </a:lnTo>
                  <a:lnTo>
                    <a:pt x="9525" y="9548"/>
                  </a:lnTo>
                  <a:lnTo>
                    <a:pt x="2619" y="19368"/>
                  </a:lnTo>
                  <a:lnTo>
                    <a:pt x="0" y="30670"/>
                  </a:lnTo>
                  <a:lnTo>
                    <a:pt x="2619" y="38888"/>
                  </a:lnTo>
                  <a:lnTo>
                    <a:pt x="9524" y="47124"/>
                  </a:lnTo>
                  <a:lnTo>
                    <a:pt x="19288" y="53467"/>
                  </a:lnTo>
                  <a:lnTo>
                    <a:pt x="30479" y="56007"/>
                  </a:lnTo>
                  <a:lnTo>
                    <a:pt x="40897" y="53467"/>
                  </a:lnTo>
                  <a:lnTo>
                    <a:pt x="48958" y="47124"/>
                  </a:lnTo>
                  <a:lnTo>
                    <a:pt x="54161" y="38888"/>
                  </a:lnTo>
                  <a:lnTo>
                    <a:pt x="56006" y="30670"/>
                  </a:lnTo>
                  <a:lnTo>
                    <a:pt x="25526" y="30670"/>
                  </a:lnTo>
                  <a:lnTo>
                    <a:pt x="25526" y="25527"/>
                  </a:lnTo>
                  <a:lnTo>
                    <a:pt x="55167" y="25527"/>
                  </a:lnTo>
                  <a:lnTo>
                    <a:pt x="54161" y="19368"/>
                  </a:lnTo>
                  <a:lnTo>
                    <a:pt x="48958" y="9548"/>
                  </a:lnTo>
                  <a:lnTo>
                    <a:pt x="40897" y="2622"/>
                  </a:lnTo>
                  <a:lnTo>
                    <a:pt x="30479" y="0"/>
                  </a:lnTo>
                  <a:close/>
                </a:path>
                <a:path w="56515" h="56514">
                  <a:moveTo>
                    <a:pt x="30479" y="25527"/>
                  </a:moveTo>
                  <a:lnTo>
                    <a:pt x="25526" y="25527"/>
                  </a:lnTo>
                  <a:lnTo>
                    <a:pt x="25526" y="30670"/>
                  </a:lnTo>
                  <a:lnTo>
                    <a:pt x="30479" y="30670"/>
                  </a:lnTo>
                  <a:lnTo>
                    <a:pt x="30479" y="25527"/>
                  </a:lnTo>
                  <a:close/>
                </a:path>
                <a:path w="56515" h="56514">
                  <a:moveTo>
                    <a:pt x="55167" y="25527"/>
                  </a:moveTo>
                  <a:lnTo>
                    <a:pt x="30479" y="25527"/>
                  </a:lnTo>
                  <a:lnTo>
                    <a:pt x="30479" y="30670"/>
                  </a:lnTo>
                  <a:lnTo>
                    <a:pt x="56006" y="30670"/>
                  </a:lnTo>
                  <a:lnTo>
                    <a:pt x="55167" y="2552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82" name="object 82"/>
            <p:cNvSpPr/>
            <p:nvPr/>
          </p:nvSpPr>
          <p:spPr>
            <a:xfrm>
              <a:off x="10111549" y="2990850"/>
              <a:ext cx="26034" cy="25400"/>
            </a:xfrm>
            <a:custGeom>
              <a:avLst/>
              <a:gdLst/>
              <a:ahLst/>
              <a:cxnLst/>
              <a:rect l="l" t="t" r="r" b="b"/>
              <a:pathLst>
                <a:path w="26034" h="25400">
                  <a:moveTo>
                    <a:pt x="20383" y="0"/>
                  </a:moveTo>
                  <a:lnTo>
                    <a:pt x="5143" y="0"/>
                  </a:lnTo>
                  <a:lnTo>
                    <a:pt x="0" y="4952"/>
                  </a:lnTo>
                  <a:lnTo>
                    <a:pt x="0" y="20383"/>
                  </a:lnTo>
                  <a:lnTo>
                    <a:pt x="5143" y="25336"/>
                  </a:lnTo>
                  <a:lnTo>
                    <a:pt x="20383" y="25336"/>
                  </a:lnTo>
                  <a:lnTo>
                    <a:pt x="25527" y="20383"/>
                  </a:lnTo>
                  <a:lnTo>
                    <a:pt x="25527" y="15239"/>
                  </a:lnTo>
                  <a:lnTo>
                    <a:pt x="25527" y="4952"/>
                  </a:lnTo>
                  <a:lnTo>
                    <a:pt x="20383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83" name="object 83"/>
            <p:cNvSpPr/>
            <p:nvPr/>
          </p:nvSpPr>
          <p:spPr>
            <a:xfrm>
              <a:off x="10096309" y="2975419"/>
              <a:ext cx="56515" cy="56515"/>
            </a:xfrm>
            <a:custGeom>
              <a:avLst/>
              <a:gdLst/>
              <a:ahLst/>
              <a:cxnLst/>
              <a:rect l="l" t="t" r="r" b="b"/>
              <a:pathLst>
                <a:path w="56515" h="56514">
                  <a:moveTo>
                    <a:pt x="30479" y="0"/>
                  </a:moveTo>
                  <a:lnTo>
                    <a:pt x="19288" y="2649"/>
                  </a:lnTo>
                  <a:lnTo>
                    <a:pt x="9525" y="9620"/>
                  </a:lnTo>
                  <a:lnTo>
                    <a:pt x="2619" y="19448"/>
                  </a:lnTo>
                  <a:lnTo>
                    <a:pt x="0" y="30670"/>
                  </a:lnTo>
                  <a:lnTo>
                    <a:pt x="2619" y="38888"/>
                  </a:lnTo>
                  <a:lnTo>
                    <a:pt x="9524" y="47124"/>
                  </a:lnTo>
                  <a:lnTo>
                    <a:pt x="19288" y="53467"/>
                  </a:lnTo>
                  <a:lnTo>
                    <a:pt x="30479" y="56006"/>
                  </a:lnTo>
                  <a:lnTo>
                    <a:pt x="40897" y="53467"/>
                  </a:lnTo>
                  <a:lnTo>
                    <a:pt x="48958" y="47124"/>
                  </a:lnTo>
                  <a:lnTo>
                    <a:pt x="54161" y="38888"/>
                  </a:lnTo>
                  <a:lnTo>
                    <a:pt x="56006" y="30670"/>
                  </a:lnTo>
                  <a:lnTo>
                    <a:pt x="25526" y="30670"/>
                  </a:lnTo>
                  <a:lnTo>
                    <a:pt x="25526" y="25526"/>
                  </a:lnTo>
                  <a:lnTo>
                    <a:pt x="55161" y="25526"/>
                  </a:lnTo>
                  <a:lnTo>
                    <a:pt x="54161" y="19448"/>
                  </a:lnTo>
                  <a:lnTo>
                    <a:pt x="48958" y="9620"/>
                  </a:lnTo>
                  <a:lnTo>
                    <a:pt x="40897" y="2649"/>
                  </a:lnTo>
                  <a:lnTo>
                    <a:pt x="30479" y="0"/>
                  </a:lnTo>
                  <a:close/>
                </a:path>
                <a:path w="56515" h="56514">
                  <a:moveTo>
                    <a:pt x="30479" y="25526"/>
                  </a:moveTo>
                  <a:lnTo>
                    <a:pt x="25526" y="25526"/>
                  </a:lnTo>
                  <a:lnTo>
                    <a:pt x="25526" y="30670"/>
                  </a:lnTo>
                  <a:lnTo>
                    <a:pt x="30479" y="30670"/>
                  </a:lnTo>
                  <a:lnTo>
                    <a:pt x="30479" y="25526"/>
                  </a:lnTo>
                  <a:close/>
                </a:path>
                <a:path w="56515" h="56514">
                  <a:moveTo>
                    <a:pt x="55161" y="25526"/>
                  </a:moveTo>
                  <a:lnTo>
                    <a:pt x="30479" y="25526"/>
                  </a:lnTo>
                  <a:lnTo>
                    <a:pt x="30479" y="30670"/>
                  </a:lnTo>
                  <a:lnTo>
                    <a:pt x="56006" y="30670"/>
                  </a:lnTo>
                  <a:lnTo>
                    <a:pt x="55161" y="2552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84" name="object 84"/>
            <p:cNvSpPr/>
            <p:nvPr/>
          </p:nvSpPr>
          <p:spPr>
            <a:xfrm>
              <a:off x="10111549" y="4966144"/>
              <a:ext cx="26034" cy="20955"/>
            </a:xfrm>
            <a:custGeom>
              <a:avLst/>
              <a:gdLst/>
              <a:ahLst/>
              <a:cxnLst/>
              <a:rect l="l" t="t" r="r" b="b"/>
              <a:pathLst>
                <a:path w="26034" h="20954">
                  <a:moveTo>
                    <a:pt x="20383" y="0"/>
                  </a:moveTo>
                  <a:lnTo>
                    <a:pt x="5143" y="0"/>
                  </a:lnTo>
                  <a:lnTo>
                    <a:pt x="0" y="5143"/>
                  </a:lnTo>
                  <a:lnTo>
                    <a:pt x="0" y="15239"/>
                  </a:lnTo>
                  <a:lnTo>
                    <a:pt x="5143" y="20383"/>
                  </a:lnTo>
                  <a:lnTo>
                    <a:pt x="20383" y="20383"/>
                  </a:lnTo>
                  <a:lnTo>
                    <a:pt x="25527" y="15239"/>
                  </a:lnTo>
                  <a:lnTo>
                    <a:pt x="25527" y="10096"/>
                  </a:lnTo>
                  <a:lnTo>
                    <a:pt x="25527" y="5143"/>
                  </a:lnTo>
                  <a:lnTo>
                    <a:pt x="20383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85" name="object 85"/>
            <p:cNvSpPr/>
            <p:nvPr/>
          </p:nvSpPr>
          <p:spPr>
            <a:xfrm>
              <a:off x="10096309" y="4950904"/>
              <a:ext cx="56515" cy="51435"/>
            </a:xfrm>
            <a:custGeom>
              <a:avLst/>
              <a:gdLst/>
              <a:ahLst/>
              <a:cxnLst/>
              <a:rect l="l" t="t" r="r" b="b"/>
              <a:pathLst>
                <a:path w="56515" h="51435">
                  <a:moveTo>
                    <a:pt x="25526" y="0"/>
                  </a:moveTo>
                  <a:lnTo>
                    <a:pt x="17198" y="1815"/>
                  </a:lnTo>
                  <a:lnTo>
                    <a:pt x="8905" y="6953"/>
                  </a:lnTo>
                  <a:lnTo>
                    <a:pt x="2541" y="14948"/>
                  </a:lnTo>
                  <a:lnTo>
                    <a:pt x="0" y="25336"/>
                  </a:lnTo>
                  <a:lnTo>
                    <a:pt x="2541" y="35834"/>
                  </a:lnTo>
                  <a:lnTo>
                    <a:pt x="8905" y="43886"/>
                  </a:lnTo>
                  <a:lnTo>
                    <a:pt x="17198" y="49044"/>
                  </a:lnTo>
                  <a:lnTo>
                    <a:pt x="25526" y="50863"/>
                  </a:lnTo>
                  <a:lnTo>
                    <a:pt x="36718" y="49044"/>
                  </a:lnTo>
                  <a:lnTo>
                    <a:pt x="46481" y="43886"/>
                  </a:lnTo>
                  <a:lnTo>
                    <a:pt x="53387" y="35834"/>
                  </a:lnTo>
                  <a:lnTo>
                    <a:pt x="56006" y="25336"/>
                  </a:lnTo>
                  <a:lnTo>
                    <a:pt x="25526" y="25336"/>
                  </a:lnTo>
                  <a:lnTo>
                    <a:pt x="25526" y="20383"/>
                  </a:lnTo>
                  <a:lnTo>
                    <a:pt x="54758" y="20383"/>
                  </a:lnTo>
                  <a:lnTo>
                    <a:pt x="53387" y="14948"/>
                  </a:lnTo>
                  <a:lnTo>
                    <a:pt x="46482" y="6953"/>
                  </a:lnTo>
                  <a:lnTo>
                    <a:pt x="36718" y="1815"/>
                  </a:lnTo>
                  <a:lnTo>
                    <a:pt x="25526" y="0"/>
                  </a:lnTo>
                  <a:close/>
                </a:path>
                <a:path w="56515" h="51435">
                  <a:moveTo>
                    <a:pt x="30479" y="20383"/>
                  </a:moveTo>
                  <a:lnTo>
                    <a:pt x="25526" y="20383"/>
                  </a:lnTo>
                  <a:lnTo>
                    <a:pt x="25526" y="25336"/>
                  </a:lnTo>
                  <a:lnTo>
                    <a:pt x="30479" y="25336"/>
                  </a:lnTo>
                  <a:lnTo>
                    <a:pt x="30479" y="20383"/>
                  </a:lnTo>
                  <a:close/>
                </a:path>
                <a:path w="56515" h="51435">
                  <a:moveTo>
                    <a:pt x="54758" y="20383"/>
                  </a:moveTo>
                  <a:lnTo>
                    <a:pt x="30479" y="20383"/>
                  </a:lnTo>
                  <a:lnTo>
                    <a:pt x="30479" y="25336"/>
                  </a:lnTo>
                  <a:lnTo>
                    <a:pt x="56006" y="25336"/>
                  </a:lnTo>
                  <a:lnTo>
                    <a:pt x="54758" y="2038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86" name="object 86"/>
            <p:cNvSpPr/>
            <p:nvPr/>
          </p:nvSpPr>
          <p:spPr>
            <a:xfrm>
              <a:off x="10116693" y="4884610"/>
              <a:ext cx="20955" cy="26034"/>
            </a:xfrm>
            <a:custGeom>
              <a:avLst/>
              <a:gdLst/>
              <a:ahLst/>
              <a:cxnLst/>
              <a:rect l="l" t="t" r="r" b="b"/>
              <a:pathLst>
                <a:path w="20954" h="26035">
                  <a:moveTo>
                    <a:pt x="15239" y="0"/>
                  </a:moveTo>
                  <a:lnTo>
                    <a:pt x="5143" y="0"/>
                  </a:lnTo>
                  <a:lnTo>
                    <a:pt x="0" y="5143"/>
                  </a:lnTo>
                  <a:lnTo>
                    <a:pt x="0" y="20383"/>
                  </a:lnTo>
                  <a:lnTo>
                    <a:pt x="5143" y="25526"/>
                  </a:lnTo>
                  <a:lnTo>
                    <a:pt x="15239" y="25526"/>
                  </a:lnTo>
                  <a:lnTo>
                    <a:pt x="20383" y="20383"/>
                  </a:lnTo>
                  <a:lnTo>
                    <a:pt x="20383" y="15430"/>
                  </a:lnTo>
                  <a:lnTo>
                    <a:pt x="20383" y="5143"/>
                  </a:lnTo>
                  <a:lnTo>
                    <a:pt x="15239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87" name="object 87"/>
            <p:cNvSpPr/>
            <p:nvPr/>
          </p:nvSpPr>
          <p:spPr>
            <a:xfrm>
              <a:off x="10101453" y="4869370"/>
              <a:ext cx="51435" cy="56515"/>
            </a:xfrm>
            <a:custGeom>
              <a:avLst/>
              <a:gdLst/>
              <a:ahLst/>
              <a:cxnLst/>
              <a:rect l="l" t="t" r="r" b="b"/>
              <a:pathLst>
                <a:path w="51434" h="56514">
                  <a:moveTo>
                    <a:pt x="25336" y="0"/>
                  </a:moveTo>
                  <a:lnTo>
                    <a:pt x="14948" y="2622"/>
                  </a:lnTo>
                  <a:lnTo>
                    <a:pt x="6953" y="9548"/>
                  </a:lnTo>
                  <a:lnTo>
                    <a:pt x="1815" y="19368"/>
                  </a:lnTo>
                  <a:lnTo>
                    <a:pt x="0" y="30670"/>
                  </a:lnTo>
                  <a:lnTo>
                    <a:pt x="1815" y="38888"/>
                  </a:lnTo>
                  <a:lnTo>
                    <a:pt x="6953" y="47124"/>
                  </a:lnTo>
                  <a:lnTo>
                    <a:pt x="14948" y="53467"/>
                  </a:lnTo>
                  <a:lnTo>
                    <a:pt x="25336" y="56006"/>
                  </a:lnTo>
                  <a:lnTo>
                    <a:pt x="35754" y="53467"/>
                  </a:lnTo>
                  <a:lnTo>
                    <a:pt x="43815" y="47124"/>
                  </a:lnTo>
                  <a:lnTo>
                    <a:pt x="49018" y="38888"/>
                  </a:lnTo>
                  <a:lnTo>
                    <a:pt x="50863" y="30670"/>
                  </a:lnTo>
                  <a:lnTo>
                    <a:pt x="20383" y="30670"/>
                  </a:lnTo>
                  <a:lnTo>
                    <a:pt x="20383" y="25526"/>
                  </a:lnTo>
                  <a:lnTo>
                    <a:pt x="50023" y="25526"/>
                  </a:lnTo>
                  <a:lnTo>
                    <a:pt x="49018" y="19368"/>
                  </a:lnTo>
                  <a:lnTo>
                    <a:pt x="43814" y="9548"/>
                  </a:lnTo>
                  <a:lnTo>
                    <a:pt x="35754" y="2622"/>
                  </a:lnTo>
                  <a:lnTo>
                    <a:pt x="25336" y="0"/>
                  </a:lnTo>
                  <a:close/>
                </a:path>
                <a:path w="51434" h="56514">
                  <a:moveTo>
                    <a:pt x="25336" y="25526"/>
                  </a:moveTo>
                  <a:lnTo>
                    <a:pt x="20383" y="25526"/>
                  </a:lnTo>
                  <a:lnTo>
                    <a:pt x="20383" y="30670"/>
                  </a:lnTo>
                  <a:lnTo>
                    <a:pt x="25336" y="30670"/>
                  </a:lnTo>
                  <a:lnTo>
                    <a:pt x="25336" y="25526"/>
                  </a:lnTo>
                  <a:close/>
                </a:path>
                <a:path w="51434" h="56514">
                  <a:moveTo>
                    <a:pt x="30479" y="25526"/>
                  </a:moveTo>
                  <a:lnTo>
                    <a:pt x="25336" y="25526"/>
                  </a:lnTo>
                  <a:lnTo>
                    <a:pt x="25336" y="30670"/>
                  </a:lnTo>
                  <a:lnTo>
                    <a:pt x="30479" y="30670"/>
                  </a:lnTo>
                  <a:lnTo>
                    <a:pt x="30479" y="25526"/>
                  </a:lnTo>
                  <a:close/>
                </a:path>
                <a:path w="51434" h="56514">
                  <a:moveTo>
                    <a:pt x="50023" y="25526"/>
                  </a:moveTo>
                  <a:lnTo>
                    <a:pt x="30479" y="25526"/>
                  </a:lnTo>
                  <a:lnTo>
                    <a:pt x="30479" y="30670"/>
                  </a:lnTo>
                  <a:lnTo>
                    <a:pt x="50863" y="30670"/>
                  </a:lnTo>
                  <a:lnTo>
                    <a:pt x="50023" y="2552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88" name="object 88"/>
            <p:cNvSpPr/>
            <p:nvPr/>
          </p:nvSpPr>
          <p:spPr>
            <a:xfrm>
              <a:off x="10116693" y="5047678"/>
              <a:ext cx="20955" cy="25400"/>
            </a:xfrm>
            <a:custGeom>
              <a:avLst/>
              <a:gdLst/>
              <a:ahLst/>
              <a:cxnLst/>
              <a:rect l="l" t="t" r="r" b="b"/>
              <a:pathLst>
                <a:path w="20954" h="25400">
                  <a:moveTo>
                    <a:pt x="15239" y="0"/>
                  </a:moveTo>
                  <a:lnTo>
                    <a:pt x="5143" y="0"/>
                  </a:lnTo>
                  <a:lnTo>
                    <a:pt x="0" y="4952"/>
                  </a:lnTo>
                  <a:lnTo>
                    <a:pt x="0" y="20192"/>
                  </a:lnTo>
                  <a:lnTo>
                    <a:pt x="5143" y="25336"/>
                  </a:lnTo>
                  <a:lnTo>
                    <a:pt x="15239" y="25336"/>
                  </a:lnTo>
                  <a:lnTo>
                    <a:pt x="20383" y="20192"/>
                  </a:lnTo>
                  <a:lnTo>
                    <a:pt x="20383" y="15239"/>
                  </a:lnTo>
                  <a:lnTo>
                    <a:pt x="20383" y="4952"/>
                  </a:lnTo>
                  <a:lnTo>
                    <a:pt x="15239" y="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89" name="object 89"/>
            <p:cNvSpPr/>
            <p:nvPr/>
          </p:nvSpPr>
          <p:spPr>
            <a:xfrm>
              <a:off x="10101453" y="5032248"/>
              <a:ext cx="51435" cy="56515"/>
            </a:xfrm>
            <a:custGeom>
              <a:avLst/>
              <a:gdLst/>
              <a:ahLst/>
              <a:cxnLst/>
              <a:rect l="l" t="t" r="r" b="b"/>
              <a:pathLst>
                <a:path w="51434" h="56514">
                  <a:moveTo>
                    <a:pt x="25336" y="0"/>
                  </a:moveTo>
                  <a:lnTo>
                    <a:pt x="14948" y="2649"/>
                  </a:lnTo>
                  <a:lnTo>
                    <a:pt x="6953" y="9620"/>
                  </a:lnTo>
                  <a:lnTo>
                    <a:pt x="1815" y="19448"/>
                  </a:lnTo>
                  <a:lnTo>
                    <a:pt x="0" y="30670"/>
                  </a:lnTo>
                  <a:lnTo>
                    <a:pt x="1815" y="38888"/>
                  </a:lnTo>
                  <a:lnTo>
                    <a:pt x="6953" y="47124"/>
                  </a:lnTo>
                  <a:lnTo>
                    <a:pt x="14948" y="53467"/>
                  </a:lnTo>
                  <a:lnTo>
                    <a:pt x="25336" y="56006"/>
                  </a:lnTo>
                  <a:lnTo>
                    <a:pt x="35754" y="53467"/>
                  </a:lnTo>
                  <a:lnTo>
                    <a:pt x="43815" y="47124"/>
                  </a:lnTo>
                  <a:lnTo>
                    <a:pt x="49018" y="38888"/>
                  </a:lnTo>
                  <a:lnTo>
                    <a:pt x="50863" y="30670"/>
                  </a:lnTo>
                  <a:lnTo>
                    <a:pt x="20383" y="30670"/>
                  </a:lnTo>
                  <a:lnTo>
                    <a:pt x="20383" y="25526"/>
                  </a:lnTo>
                  <a:lnTo>
                    <a:pt x="50017" y="25526"/>
                  </a:lnTo>
                  <a:lnTo>
                    <a:pt x="49018" y="19448"/>
                  </a:lnTo>
                  <a:lnTo>
                    <a:pt x="43814" y="9620"/>
                  </a:lnTo>
                  <a:lnTo>
                    <a:pt x="35754" y="2649"/>
                  </a:lnTo>
                  <a:lnTo>
                    <a:pt x="25336" y="0"/>
                  </a:lnTo>
                  <a:close/>
                </a:path>
                <a:path w="51434" h="56514">
                  <a:moveTo>
                    <a:pt x="25336" y="25526"/>
                  </a:moveTo>
                  <a:lnTo>
                    <a:pt x="20383" y="25526"/>
                  </a:lnTo>
                  <a:lnTo>
                    <a:pt x="20383" y="30670"/>
                  </a:lnTo>
                  <a:lnTo>
                    <a:pt x="25336" y="30670"/>
                  </a:lnTo>
                  <a:lnTo>
                    <a:pt x="25336" y="25526"/>
                  </a:lnTo>
                  <a:close/>
                </a:path>
                <a:path w="51434" h="56514">
                  <a:moveTo>
                    <a:pt x="30479" y="25526"/>
                  </a:moveTo>
                  <a:lnTo>
                    <a:pt x="25336" y="25526"/>
                  </a:lnTo>
                  <a:lnTo>
                    <a:pt x="25336" y="30670"/>
                  </a:lnTo>
                  <a:lnTo>
                    <a:pt x="30479" y="30670"/>
                  </a:lnTo>
                  <a:lnTo>
                    <a:pt x="30479" y="25526"/>
                  </a:lnTo>
                  <a:close/>
                </a:path>
                <a:path w="51434" h="56514">
                  <a:moveTo>
                    <a:pt x="50017" y="25526"/>
                  </a:moveTo>
                  <a:lnTo>
                    <a:pt x="30479" y="25526"/>
                  </a:lnTo>
                  <a:lnTo>
                    <a:pt x="30479" y="30670"/>
                  </a:lnTo>
                  <a:lnTo>
                    <a:pt x="50863" y="30670"/>
                  </a:lnTo>
                  <a:lnTo>
                    <a:pt x="50017" y="2552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  <p:sp>
          <p:nvSpPr>
            <p:cNvPr id="90" name="object 90"/>
            <p:cNvSpPr/>
            <p:nvPr/>
          </p:nvSpPr>
          <p:spPr>
            <a:xfrm>
              <a:off x="7182231" y="2257615"/>
              <a:ext cx="1282065" cy="3451860"/>
            </a:xfrm>
            <a:custGeom>
              <a:avLst/>
              <a:gdLst/>
              <a:ahLst/>
              <a:cxnLst/>
              <a:rect l="l" t="t" r="r" b="b"/>
              <a:pathLst>
                <a:path w="1282065" h="3451860">
                  <a:moveTo>
                    <a:pt x="1281493" y="3365373"/>
                  </a:moveTo>
                  <a:lnTo>
                    <a:pt x="151472" y="3365373"/>
                  </a:lnTo>
                  <a:lnTo>
                    <a:pt x="177927" y="3299079"/>
                  </a:lnTo>
                  <a:lnTo>
                    <a:pt x="0" y="3375469"/>
                  </a:lnTo>
                  <a:lnTo>
                    <a:pt x="177927" y="3451860"/>
                  </a:lnTo>
                  <a:lnTo>
                    <a:pt x="151472" y="3385566"/>
                  </a:lnTo>
                  <a:lnTo>
                    <a:pt x="1281493" y="3385566"/>
                  </a:lnTo>
                  <a:lnTo>
                    <a:pt x="1281493" y="3365373"/>
                  </a:lnTo>
                  <a:close/>
                </a:path>
                <a:path w="1282065" h="3451860">
                  <a:moveTo>
                    <a:pt x="1281493" y="3008947"/>
                  </a:moveTo>
                  <a:lnTo>
                    <a:pt x="1103566" y="2932557"/>
                  </a:lnTo>
                  <a:lnTo>
                    <a:pt x="1129931" y="2998660"/>
                  </a:lnTo>
                  <a:lnTo>
                    <a:pt x="0" y="2998660"/>
                  </a:lnTo>
                  <a:lnTo>
                    <a:pt x="0" y="3019044"/>
                  </a:lnTo>
                  <a:lnTo>
                    <a:pt x="1130007" y="3019044"/>
                  </a:lnTo>
                  <a:lnTo>
                    <a:pt x="1103566" y="3085338"/>
                  </a:lnTo>
                  <a:lnTo>
                    <a:pt x="1281493" y="3008947"/>
                  </a:lnTo>
                  <a:close/>
                </a:path>
                <a:path w="1282065" h="3451860">
                  <a:moveTo>
                    <a:pt x="1281493" y="1176147"/>
                  </a:moveTo>
                  <a:lnTo>
                    <a:pt x="1103566" y="1099756"/>
                  </a:lnTo>
                  <a:lnTo>
                    <a:pt x="1129931" y="1165860"/>
                  </a:lnTo>
                  <a:lnTo>
                    <a:pt x="0" y="1165860"/>
                  </a:lnTo>
                  <a:lnTo>
                    <a:pt x="0" y="1186243"/>
                  </a:lnTo>
                  <a:lnTo>
                    <a:pt x="1130007" y="1186243"/>
                  </a:lnTo>
                  <a:lnTo>
                    <a:pt x="1103566" y="1252537"/>
                  </a:lnTo>
                  <a:lnTo>
                    <a:pt x="1281493" y="1176147"/>
                  </a:lnTo>
                  <a:close/>
                </a:path>
                <a:path w="1282065" h="3451860">
                  <a:moveTo>
                    <a:pt x="1281493" y="76390"/>
                  </a:moveTo>
                  <a:lnTo>
                    <a:pt x="1103566" y="0"/>
                  </a:lnTo>
                  <a:lnTo>
                    <a:pt x="1130007" y="66294"/>
                  </a:lnTo>
                  <a:lnTo>
                    <a:pt x="0" y="66294"/>
                  </a:lnTo>
                  <a:lnTo>
                    <a:pt x="0" y="76390"/>
                  </a:lnTo>
                  <a:lnTo>
                    <a:pt x="0" y="86677"/>
                  </a:lnTo>
                  <a:lnTo>
                    <a:pt x="1129931" y="86677"/>
                  </a:lnTo>
                  <a:lnTo>
                    <a:pt x="1103566" y="152781"/>
                  </a:lnTo>
                  <a:lnTo>
                    <a:pt x="1281493" y="76390"/>
                  </a:lnTo>
                  <a:close/>
                </a:path>
              </a:pathLst>
            </a:custGeom>
            <a:solidFill>
              <a:srgbClr val="DCD4CE"/>
            </a:solidFill>
          </p:spPr>
          <p:txBody>
            <a:bodyPr wrap="square" lIns="0" tIns="0" rIns="0" bIns="0" rtlCol="0"/>
            <a:lstStyle/>
            <a:p>
              <a:endParaRPr sz="1500"/>
            </a:p>
          </p:txBody>
        </p:sp>
      </p:grpSp>
      <p:sp>
        <p:nvSpPr>
          <p:cNvPr id="91" name="object 91"/>
          <p:cNvSpPr txBox="1"/>
          <p:nvPr/>
        </p:nvSpPr>
        <p:spPr>
          <a:xfrm>
            <a:off x="5787511" y="1173545"/>
            <a:ext cx="626533" cy="215807"/>
          </a:xfrm>
          <a:prstGeom prst="rect">
            <a:avLst/>
          </a:prstGeom>
        </p:spPr>
        <p:txBody>
          <a:bodyPr vert="horz" wrap="square" lIns="0" tIns="10583" rIns="0" bIns="0" rtlCol="0">
            <a:spAutoFit/>
          </a:bodyPr>
          <a:lstStyle/>
          <a:p>
            <a:pPr marL="10583">
              <a:spcBef>
                <a:spcPts val="83"/>
              </a:spcBef>
            </a:pPr>
            <a:r>
              <a:rPr sz="1333" spc="-8" dirty="0">
                <a:latin typeface="Arial"/>
                <a:cs typeface="Arial"/>
              </a:rPr>
              <a:t>Memory</a:t>
            </a:r>
            <a:endParaRPr sz="1333">
              <a:latin typeface="Arial"/>
              <a:cs typeface="Arial"/>
            </a:endParaRPr>
          </a:p>
        </p:txBody>
      </p:sp>
      <p:sp>
        <p:nvSpPr>
          <p:cNvPr id="92" name="object 92"/>
          <p:cNvSpPr txBox="1"/>
          <p:nvPr/>
        </p:nvSpPr>
        <p:spPr>
          <a:xfrm>
            <a:off x="4737387" y="1678693"/>
            <a:ext cx="870479" cy="215807"/>
          </a:xfrm>
          <a:prstGeom prst="rect">
            <a:avLst/>
          </a:prstGeom>
        </p:spPr>
        <p:txBody>
          <a:bodyPr vert="horz" wrap="square" lIns="0" tIns="10583" rIns="0" bIns="0" rtlCol="0">
            <a:spAutoFit/>
          </a:bodyPr>
          <a:lstStyle/>
          <a:p>
            <a:pPr marL="10583" marR="4233">
              <a:spcBef>
                <a:spcPts val="83"/>
              </a:spcBef>
            </a:pPr>
            <a:r>
              <a:rPr sz="1333" spc="-8" smtClean="0">
                <a:solidFill>
                  <a:srgbClr val="DCD4CE"/>
                </a:solidFill>
                <a:latin typeface="Arial"/>
                <a:cs typeface="Arial"/>
              </a:rPr>
              <a:t>Read/Write</a:t>
            </a:r>
            <a:endParaRPr sz="1333" dirty="0">
              <a:latin typeface="Arial"/>
              <a:cs typeface="Arial"/>
            </a:endParaRPr>
          </a:p>
        </p:txBody>
      </p:sp>
      <p:sp>
        <p:nvSpPr>
          <p:cNvPr id="93" name="object 93"/>
          <p:cNvSpPr txBox="1"/>
          <p:nvPr/>
        </p:nvSpPr>
        <p:spPr>
          <a:xfrm>
            <a:off x="4594134" y="2547685"/>
            <a:ext cx="1034521" cy="215807"/>
          </a:xfrm>
          <a:prstGeom prst="rect">
            <a:avLst/>
          </a:prstGeom>
        </p:spPr>
        <p:txBody>
          <a:bodyPr vert="horz" wrap="square" lIns="0" tIns="10583" rIns="0" bIns="0" rtlCol="0">
            <a:spAutoFit/>
          </a:bodyPr>
          <a:lstStyle/>
          <a:p>
            <a:pPr marL="62968">
              <a:spcBef>
                <a:spcPts val="83"/>
              </a:spcBef>
            </a:pPr>
            <a:r>
              <a:rPr sz="1333" spc="-8" dirty="0">
                <a:solidFill>
                  <a:srgbClr val="DCD4CE"/>
                </a:solidFill>
                <a:latin typeface="Arial"/>
                <a:cs typeface="Arial"/>
              </a:rPr>
              <a:t>Address</a:t>
            </a:r>
            <a:endParaRPr sz="1333" dirty="0">
              <a:latin typeface="Arial"/>
              <a:cs typeface="Arial"/>
            </a:endParaRPr>
          </a:p>
        </p:txBody>
      </p:sp>
      <p:sp>
        <p:nvSpPr>
          <p:cNvPr id="94" name="object 94"/>
          <p:cNvSpPr txBox="1"/>
          <p:nvPr/>
        </p:nvSpPr>
        <p:spPr>
          <a:xfrm>
            <a:off x="4594134" y="4109785"/>
            <a:ext cx="1034521" cy="215807"/>
          </a:xfrm>
          <a:prstGeom prst="rect">
            <a:avLst/>
          </a:prstGeom>
        </p:spPr>
        <p:txBody>
          <a:bodyPr vert="horz" wrap="square" lIns="0" tIns="10583" rIns="0" bIns="0" rtlCol="0">
            <a:spAutoFit/>
          </a:bodyPr>
          <a:lstStyle/>
          <a:p>
            <a:pPr marL="62968">
              <a:spcBef>
                <a:spcPts val="83"/>
              </a:spcBef>
            </a:pPr>
            <a:r>
              <a:rPr sz="1333" dirty="0">
                <a:solidFill>
                  <a:srgbClr val="DCD4CE"/>
                </a:solidFill>
                <a:latin typeface="Arial"/>
                <a:cs typeface="Arial"/>
              </a:rPr>
              <a:t>Write</a:t>
            </a:r>
            <a:r>
              <a:rPr sz="1333" spc="-71" dirty="0">
                <a:solidFill>
                  <a:srgbClr val="DCD4CE"/>
                </a:solidFill>
                <a:latin typeface="Arial"/>
                <a:cs typeface="Arial"/>
              </a:rPr>
              <a:t> </a:t>
            </a:r>
            <a:r>
              <a:rPr sz="1333" spc="-17" dirty="0">
                <a:solidFill>
                  <a:srgbClr val="DCD4CE"/>
                </a:solidFill>
                <a:latin typeface="Arial"/>
                <a:cs typeface="Arial"/>
              </a:rPr>
              <a:t>Data</a:t>
            </a:r>
            <a:endParaRPr sz="1333">
              <a:latin typeface="Arial"/>
              <a:cs typeface="Arial"/>
            </a:endParaRPr>
          </a:p>
        </p:txBody>
      </p:sp>
      <p:sp>
        <p:nvSpPr>
          <p:cNvPr id="95" name="object 95"/>
          <p:cNvSpPr txBox="1"/>
          <p:nvPr/>
        </p:nvSpPr>
        <p:spPr>
          <a:xfrm>
            <a:off x="4647050" y="4805745"/>
            <a:ext cx="789516" cy="215807"/>
          </a:xfrm>
          <a:prstGeom prst="rect">
            <a:avLst/>
          </a:prstGeom>
        </p:spPr>
        <p:txBody>
          <a:bodyPr vert="horz" wrap="square" lIns="0" tIns="10583" rIns="0" bIns="0" rtlCol="0">
            <a:spAutoFit/>
          </a:bodyPr>
          <a:lstStyle/>
          <a:p>
            <a:pPr marL="10583">
              <a:spcBef>
                <a:spcPts val="83"/>
              </a:spcBef>
            </a:pPr>
            <a:r>
              <a:rPr sz="1333" spc="-79" dirty="0">
                <a:solidFill>
                  <a:srgbClr val="DCD4CE"/>
                </a:solidFill>
                <a:latin typeface="Arial"/>
                <a:cs typeface="Arial"/>
              </a:rPr>
              <a:t>Read</a:t>
            </a:r>
            <a:r>
              <a:rPr sz="1333" spc="8" dirty="0">
                <a:solidFill>
                  <a:srgbClr val="DCD4CE"/>
                </a:solidFill>
                <a:latin typeface="Arial"/>
                <a:cs typeface="Arial"/>
              </a:rPr>
              <a:t> </a:t>
            </a:r>
            <a:r>
              <a:rPr sz="1333" spc="-17" dirty="0">
                <a:solidFill>
                  <a:srgbClr val="DCD4CE"/>
                </a:solidFill>
                <a:latin typeface="Arial"/>
                <a:cs typeface="Arial"/>
              </a:rPr>
              <a:t>Data</a:t>
            </a:r>
            <a:endParaRPr sz="1333">
              <a:latin typeface="Arial"/>
              <a:cs typeface="Arial"/>
            </a:endParaRPr>
          </a:p>
        </p:txBody>
      </p:sp>
      <p:sp>
        <p:nvSpPr>
          <p:cNvPr id="104" name="object 104"/>
          <p:cNvSpPr txBox="1"/>
          <p:nvPr/>
        </p:nvSpPr>
        <p:spPr>
          <a:xfrm>
            <a:off x="3793611" y="6165503"/>
            <a:ext cx="290671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3">
              <a:lnSpc>
                <a:spcPts val="2071"/>
              </a:lnSpc>
            </a:pPr>
            <a:r>
              <a:rPr sz="1792" spc="-8" dirty="0">
                <a:solidFill>
                  <a:srgbClr val="E3DCD1"/>
                </a:solidFill>
                <a:latin typeface="Arial"/>
                <a:cs typeface="Arial"/>
              </a:rPr>
              <a:t>Processor-</a:t>
            </a:r>
            <a:r>
              <a:rPr sz="1792" dirty="0">
                <a:solidFill>
                  <a:srgbClr val="E3DCD1"/>
                </a:solidFill>
                <a:latin typeface="Arial"/>
                <a:cs typeface="Arial"/>
              </a:rPr>
              <a:t>Memory</a:t>
            </a:r>
            <a:r>
              <a:rPr sz="1792" spc="58" dirty="0">
                <a:solidFill>
                  <a:srgbClr val="E3DCD1"/>
                </a:solidFill>
                <a:latin typeface="Arial"/>
                <a:cs typeface="Arial"/>
              </a:rPr>
              <a:t> </a:t>
            </a:r>
            <a:r>
              <a:rPr sz="1792" spc="-8" dirty="0">
                <a:solidFill>
                  <a:srgbClr val="E3DCD1"/>
                </a:solidFill>
                <a:latin typeface="Arial"/>
                <a:cs typeface="Arial"/>
              </a:rPr>
              <a:t>Interface</a:t>
            </a:r>
            <a:endParaRPr sz="1792" dirty="0">
              <a:latin typeface="Arial"/>
              <a:cs typeface="Arial"/>
            </a:endParaRPr>
          </a:p>
          <a:p>
            <a:pPr marR="30690" algn="r">
              <a:spcBef>
                <a:spcPts val="1521"/>
              </a:spcBef>
            </a:pPr>
            <a:r>
              <a:rPr sz="1500" b="1" spc="-17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sz="1500" b="1" spc="-17" dirty="0">
                <a:solidFill>
                  <a:srgbClr val="FFFFFF"/>
                </a:solidFill>
                <a:latin typeface="Arial"/>
                <a:cs typeface="Arial"/>
              </a:rPr>
              <a:t>12)</a:t>
            </a:r>
            <a:endParaRPr sz="15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566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Registers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pc="-125" dirty="0" smtClean="0">
                <a:latin typeface="Arial"/>
                <a:cs typeface="Arial"/>
              </a:rPr>
              <a:t>Since</a:t>
            </a:r>
            <a:r>
              <a:rPr lang="en-US" altLang="zh-CN" spc="-150" dirty="0" smtClean="0">
                <a:latin typeface="Arial"/>
                <a:cs typeface="Arial"/>
              </a:rPr>
              <a:t> </a:t>
            </a:r>
            <a:r>
              <a:rPr lang="en-US" altLang="zh-CN" spc="-10" dirty="0">
                <a:latin typeface="Arial"/>
                <a:cs typeface="Arial"/>
              </a:rPr>
              <a:t>registers</a:t>
            </a:r>
            <a:r>
              <a:rPr lang="en-US" altLang="zh-CN" spc="-125" dirty="0">
                <a:latin typeface="Arial"/>
                <a:cs typeface="Arial"/>
              </a:rPr>
              <a:t> </a:t>
            </a:r>
            <a:r>
              <a:rPr lang="en-US" altLang="zh-CN" spc="-10" dirty="0">
                <a:latin typeface="Arial"/>
                <a:cs typeface="Arial"/>
              </a:rPr>
              <a:t>are</a:t>
            </a:r>
            <a:r>
              <a:rPr lang="en-US" altLang="zh-CN" spc="-165" dirty="0">
                <a:latin typeface="Arial"/>
                <a:cs typeface="Arial"/>
              </a:rPr>
              <a:t> </a:t>
            </a:r>
            <a:r>
              <a:rPr lang="en-US" altLang="zh-CN" spc="55" dirty="0">
                <a:latin typeface="Arial"/>
                <a:cs typeface="Arial"/>
              </a:rPr>
              <a:t>in</a:t>
            </a:r>
            <a:r>
              <a:rPr lang="en-US" altLang="zh-CN" spc="-165" dirty="0">
                <a:latin typeface="Arial"/>
                <a:cs typeface="Arial"/>
              </a:rPr>
              <a:t> </a:t>
            </a:r>
            <a:r>
              <a:rPr lang="en-US" altLang="zh-CN" spc="-25" dirty="0">
                <a:latin typeface="Arial"/>
                <a:cs typeface="Arial"/>
              </a:rPr>
              <a:t>hardware, </a:t>
            </a:r>
            <a:r>
              <a:rPr lang="en-US" altLang="zh-CN" dirty="0">
                <a:latin typeface="Arial"/>
                <a:cs typeface="Arial"/>
              </a:rPr>
              <a:t>there</a:t>
            </a:r>
            <a:r>
              <a:rPr lang="en-US" altLang="zh-CN" spc="45" dirty="0">
                <a:latin typeface="Arial"/>
                <a:cs typeface="Arial"/>
              </a:rPr>
              <a:t> </a:t>
            </a:r>
            <a:r>
              <a:rPr lang="en-US" altLang="zh-CN" dirty="0">
                <a:latin typeface="Arial"/>
                <a:cs typeface="Arial"/>
              </a:rPr>
              <a:t>is</a:t>
            </a:r>
            <a:r>
              <a:rPr lang="en-US" altLang="zh-CN" spc="5" dirty="0">
                <a:latin typeface="Arial"/>
                <a:cs typeface="Arial"/>
              </a:rPr>
              <a:t> </a:t>
            </a:r>
            <a:r>
              <a:rPr lang="en-US" altLang="zh-CN" dirty="0">
                <a:latin typeface="Arial"/>
                <a:cs typeface="Arial"/>
              </a:rPr>
              <a:t>a</a:t>
            </a:r>
            <a:r>
              <a:rPr lang="en-US" altLang="zh-CN" spc="10" dirty="0">
                <a:latin typeface="Arial"/>
                <a:cs typeface="Arial"/>
              </a:rPr>
              <a:t> </a:t>
            </a:r>
            <a:r>
              <a:rPr lang="en-US" altLang="zh-CN" dirty="0">
                <a:latin typeface="Arial"/>
                <a:cs typeface="Arial"/>
              </a:rPr>
              <a:t>predetermined</a:t>
            </a:r>
            <a:r>
              <a:rPr lang="en-US" altLang="zh-CN" spc="120" dirty="0">
                <a:latin typeface="Arial"/>
                <a:cs typeface="Arial"/>
              </a:rPr>
              <a:t> </a:t>
            </a:r>
            <a:r>
              <a:rPr lang="en-US" altLang="zh-CN" dirty="0">
                <a:latin typeface="Arial"/>
                <a:cs typeface="Arial"/>
              </a:rPr>
              <a:t>number</a:t>
            </a:r>
            <a:r>
              <a:rPr lang="en-US" altLang="zh-CN" spc="40" dirty="0">
                <a:latin typeface="Arial"/>
                <a:cs typeface="Arial"/>
              </a:rPr>
              <a:t> </a:t>
            </a:r>
            <a:r>
              <a:rPr lang="en-US" altLang="zh-CN" spc="120" dirty="0" smtClean="0">
                <a:latin typeface="Arial"/>
                <a:cs typeface="Arial"/>
              </a:rPr>
              <a:t>of</a:t>
            </a:r>
            <a:r>
              <a:rPr lang="en-US" altLang="zh-CN" spc="15" dirty="0" smtClean="0">
                <a:latin typeface="Arial"/>
                <a:cs typeface="Arial"/>
              </a:rPr>
              <a:t> </a:t>
            </a:r>
            <a:r>
              <a:rPr lang="en-US" altLang="zh-CN" spc="30" dirty="0" smtClean="0">
                <a:latin typeface="Arial"/>
                <a:cs typeface="Arial"/>
              </a:rPr>
              <a:t>them</a:t>
            </a:r>
          </a:p>
          <a:p>
            <a:endParaRPr kumimoji="1" lang="en-US" altLang="zh-CN" spc="30" dirty="0">
              <a:latin typeface="Arial"/>
              <a:cs typeface="Arial"/>
            </a:endParaRPr>
          </a:p>
          <a:p>
            <a:r>
              <a:rPr kumimoji="1" lang="en-US" altLang="zh-CN" spc="30" dirty="0" smtClean="0">
                <a:latin typeface="Arial"/>
                <a:cs typeface="Arial"/>
              </a:rPr>
              <a:t>16 general-purpose registers in x86-64</a:t>
            </a:r>
          </a:p>
          <a:p>
            <a:endParaRPr kumimoji="1" lang="en-US" altLang="zh-CN" spc="30" dirty="0">
              <a:latin typeface="Arial"/>
              <a:cs typeface="Arial"/>
            </a:endParaRPr>
          </a:p>
          <a:p>
            <a:r>
              <a:rPr lang="en-US" altLang="zh-CN" spc="-225" dirty="0">
                <a:latin typeface="Arial"/>
                <a:cs typeface="Arial"/>
              </a:rPr>
              <a:t>Each</a:t>
            </a:r>
            <a:r>
              <a:rPr lang="en-US" altLang="zh-CN" spc="-50" dirty="0">
                <a:latin typeface="Arial"/>
                <a:cs typeface="Arial"/>
              </a:rPr>
              <a:t> </a:t>
            </a:r>
            <a:r>
              <a:rPr lang="en-US" altLang="zh-CN" spc="-254" dirty="0" smtClean="0">
                <a:latin typeface="Arial"/>
                <a:cs typeface="Arial"/>
              </a:rPr>
              <a:t>x86-64</a:t>
            </a:r>
            <a:r>
              <a:rPr lang="en-US" altLang="zh-CN" spc="-130" dirty="0" smtClean="0">
                <a:latin typeface="Arial"/>
                <a:cs typeface="Arial"/>
              </a:rPr>
              <a:t> </a:t>
            </a:r>
            <a:r>
              <a:rPr lang="en-US" altLang="zh-CN" dirty="0">
                <a:latin typeface="Arial"/>
                <a:cs typeface="Arial"/>
              </a:rPr>
              <a:t>register</a:t>
            </a:r>
            <a:r>
              <a:rPr lang="en-US" altLang="zh-CN" spc="-25" dirty="0">
                <a:latin typeface="Arial"/>
                <a:cs typeface="Arial"/>
              </a:rPr>
              <a:t> </a:t>
            </a:r>
            <a:r>
              <a:rPr lang="en-US" altLang="zh-CN" dirty="0">
                <a:latin typeface="Arial"/>
                <a:cs typeface="Arial"/>
              </a:rPr>
              <a:t>is</a:t>
            </a:r>
            <a:r>
              <a:rPr lang="en-US" altLang="zh-CN" spc="-85" dirty="0">
                <a:latin typeface="Arial"/>
                <a:cs typeface="Arial"/>
              </a:rPr>
              <a:t> </a:t>
            </a:r>
            <a:r>
              <a:rPr lang="en-US" altLang="zh-CN" dirty="0" smtClean="0">
                <a:latin typeface="Arial"/>
                <a:cs typeface="Arial"/>
              </a:rPr>
              <a:t>64</a:t>
            </a:r>
            <a:r>
              <a:rPr lang="en-US" altLang="zh-CN" spc="-60" dirty="0" smtClean="0">
                <a:latin typeface="Arial"/>
                <a:cs typeface="Arial"/>
              </a:rPr>
              <a:t> </a:t>
            </a:r>
            <a:r>
              <a:rPr lang="en-US" altLang="zh-CN" dirty="0">
                <a:latin typeface="Arial"/>
                <a:cs typeface="Arial"/>
              </a:rPr>
              <a:t>bits</a:t>
            </a:r>
            <a:r>
              <a:rPr lang="en-US" altLang="zh-CN" spc="-105" dirty="0">
                <a:latin typeface="Arial"/>
                <a:cs typeface="Arial"/>
              </a:rPr>
              <a:t> </a:t>
            </a:r>
            <a:r>
              <a:rPr lang="en-US" altLang="zh-CN" dirty="0" smtClean="0">
                <a:latin typeface="Arial"/>
                <a:cs typeface="Arial"/>
              </a:rPr>
              <a:t>wide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591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0"/>
            <a:ext cx="5702300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524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707.096062992126,&quot;width&quot;:5151.218897637796}"/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6315</TotalTime>
  <Words>1554</Words>
  <Application>Microsoft Macintosh PowerPoint</Application>
  <PresentationFormat>宽屏</PresentationFormat>
  <Paragraphs>258</Paragraphs>
  <Slides>43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51" baseType="lpstr">
      <vt:lpstr>Cambria Math</vt:lpstr>
      <vt:lpstr>Courier New</vt:lpstr>
      <vt:lpstr>DengXian</vt:lpstr>
      <vt:lpstr>DengXian Light</vt:lpstr>
      <vt:lpstr>Times New Roman</vt:lpstr>
      <vt:lpstr>宋体</vt:lpstr>
      <vt:lpstr>Arial</vt:lpstr>
      <vt:lpstr>Office 主题</vt:lpstr>
      <vt:lpstr>Recitation3</vt:lpstr>
      <vt:lpstr>Announcements</vt:lpstr>
      <vt:lpstr>Schedule</vt:lpstr>
      <vt:lpstr>Overview</vt:lpstr>
      <vt:lpstr>Assembly Language</vt:lpstr>
      <vt:lpstr>Assembly Variables: Registers</vt:lpstr>
      <vt:lpstr>Registers are Inside the Processor</vt:lpstr>
      <vt:lpstr>Registers</vt:lpstr>
      <vt:lpstr>PowerPoint 演示文稿</vt:lpstr>
      <vt:lpstr>Registers</vt:lpstr>
      <vt:lpstr>Data Formats</vt:lpstr>
      <vt:lpstr>Operand Specifiers</vt:lpstr>
      <vt:lpstr>Data movement instructions</vt:lpstr>
      <vt:lpstr>Data movement instructions</vt:lpstr>
      <vt:lpstr>Data movement instructions</vt:lpstr>
      <vt:lpstr>Example</vt:lpstr>
      <vt:lpstr>Example</vt:lpstr>
      <vt:lpstr>Data movement instructions</vt:lpstr>
      <vt:lpstr>Data movement instructions</vt:lpstr>
      <vt:lpstr>Pushing and Popping Stack Data</vt:lpstr>
      <vt:lpstr>Arithmetic and Logical Operations</vt:lpstr>
      <vt:lpstr>Examples</vt:lpstr>
      <vt:lpstr>Examples</vt:lpstr>
      <vt:lpstr>Examples</vt:lpstr>
      <vt:lpstr>Examples</vt:lpstr>
      <vt:lpstr>Conditional code</vt:lpstr>
      <vt:lpstr>SET</vt:lpstr>
      <vt:lpstr>Jump and conditional jump</vt:lpstr>
      <vt:lpstr>PC-relative / absolute encoding</vt:lpstr>
      <vt:lpstr>Examples</vt:lpstr>
      <vt:lpstr>Examples</vt:lpstr>
      <vt:lpstr>Condition move</vt:lpstr>
      <vt:lpstr>Conditional data transfer v.s. Conditional control transfer</vt:lpstr>
      <vt:lpstr>Examples</vt:lpstr>
      <vt:lpstr>Examples</vt:lpstr>
      <vt:lpstr>do-while</vt:lpstr>
      <vt:lpstr>While loop- jump to middle</vt:lpstr>
      <vt:lpstr>While loop- guarded do</vt:lpstr>
      <vt:lpstr>For loop</vt:lpstr>
      <vt:lpstr>Switch &amp; jump table</vt:lpstr>
      <vt:lpstr>Switch &amp; jump table</vt:lpstr>
      <vt:lpstr>Example</vt:lpstr>
      <vt:lpstr>Example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Recitation3</dc:title>
  <dc:creator>Microsoft Office User</dc:creator>
  <cp:lastModifiedBy>Microsoft Office User</cp:lastModifiedBy>
  <cp:revision>105</cp:revision>
  <dcterms:created xsi:type="dcterms:W3CDTF">2023-09-19T08:15:57Z</dcterms:created>
  <dcterms:modified xsi:type="dcterms:W3CDTF">2023-09-27T10:24:13Z</dcterms:modified>
</cp:coreProperties>
</file>

<file path=docProps/thumbnail.jpeg>
</file>